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89" r:id="rId2"/>
    <p:sldId id="279" r:id="rId3"/>
    <p:sldId id="290" r:id="rId4"/>
    <p:sldId id="283" r:id="rId5"/>
    <p:sldId id="259" r:id="rId6"/>
    <p:sldId id="261" r:id="rId7"/>
    <p:sldId id="265" r:id="rId8"/>
    <p:sldId id="262" r:id="rId9"/>
    <p:sldId id="267" r:id="rId10"/>
    <p:sldId id="269" r:id="rId11"/>
    <p:sldId id="270" r:id="rId12"/>
    <p:sldId id="291" r:id="rId13"/>
    <p:sldId id="275" r:id="rId14"/>
    <p:sldId id="276" r:id="rId15"/>
    <p:sldId id="292" r:id="rId16"/>
    <p:sldId id="258" r:id="rId17"/>
    <p:sldId id="257" r:id="rId18"/>
    <p:sldId id="294" r:id="rId19"/>
    <p:sldId id="295" r:id="rId20"/>
    <p:sldId id="286" r:id="rId21"/>
    <p:sldId id="287" r:id="rId22"/>
    <p:sldId id="288" r:id="rId23"/>
    <p:sldId id="284" r:id="rId24"/>
    <p:sldId id="282" r:id="rId25"/>
    <p:sldId id="293" r:id="rId26"/>
  </p:sldIdLst>
  <p:sldSz cx="9144000" cy="6858000" type="screen4x3"/>
  <p:notesSz cx="6797675" cy="987425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982A"/>
    <a:srgbClr val="FCCB18"/>
    <a:srgbClr val="FF7C80"/>
    <a:srgbClr val="DBE5F1"/>
    <a:srgbClr val="5BB3CF"/>
    <a:srgbClr val="9933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59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gif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D7E62F-33A2-4E33-A3F9-C64D22D5015E}" type="doc">
      <dgm:prSet loTypeId="urn:microsoft.com/office/officeart/2005/8/layout/bList2" loCatId="picture" qsTypeId="urn:microsoft.com/office/officeart/2005/8/quickstyle/3d9" qsCatId="3D" csTypeId="urn:microsoft.com/office/officeart/2005/8/colors/accent1_2" csCatId="accent1" phldr="1"/>
      <dgm:spPr/>
    </dgm:pt>
    <dgm:pt modelId="{790B85D7-3FD2-4405-908B-41B7E48526CD}">
      <dgm:prSet phldrT="[Text]"/>
      <dgm:spPr/>
      <dgm:t>
        <a:bodyPr/>
        <a:lstStyle/>
        <a:p>
          <a:r>
            <a:rPr lang="tr-TR" dirty="0" smtClean="0">
              <a:solidFill>
                <a:srgbClr val="FF0000"/>
              </a:solidFill>
            </a:rPr>
            <a:t>Müşteri bilgisayarı incelemesi gerektirir</a:t>
          </a:r>
          <a:endParaRPr lang="tr-TR" dirty="0">
            <a:solidFill>
              <a:srgbClr val="FF0000"/>
            </a:solidFill>
          </a:endParaRPr>
        </a:p>
      </dgm:t>
    </dgm:pt>
    <dgm:pt modelId="{68FEC5DD-69D8-414F-B6E8-3BBB7FC1C4B9}" type="parTrans" cxnId="{E2C184AC-5A22-47E7-878A-3552F9DB8BA4}">
      <dgm:prSet/>
      <dgm:spPr/>
      <dgm:t>
        <a:bodyPr/>
        <a:lstStyle/>
        <a:p>
          <a:endParaRPr lang="tr-TR"/>
        </a:p>
      </dgm:t>
    </dgm:pt>
    <dgm:pt modelId="{7AF8696E-85BE-4386-8610-E40D824A5BD8}" type="sibTrans" cxnId="{E2C184AC-5A22-47E7-878A-3552F9DB8BA4}">
      <dgm:prSet/>
      <dgm:spPr/>
      <dgm:t>
        <a:bodyPr/>
        <a:lstStyle/>
        <a:p>
          <a:endParaRPr lang="tr-TR"/>
        </a:p>
      </dgm:t>
    </dgm:pt>
    <dgm:pt modelId="{E261492D-5128-4FFE-A3A1-0D503330C19C}" type="pres">
      <dgm:prSet presAssocID="{8CD7E62F-33A2-4E33-A3F9-C64D22D5015E}" presName="diagram" presStyleCnt="0">
        <dgm:presLayoutVars>
          <dgm:dir/>
          <dgm:animLvl val="lvl"/>
          <dgm:resizeHandles val="exact"/>
        </dgm:presLayoutVars>
      </dgm:prSet>
      <dgm:spPr/>
    </dgm:pt>
    <dgm:pt modelId="{CCA3E939-FE1F-4789-B50A-438FBA75F55B}" type="pres">
      <dgm:prSet presAssocID="{790B85D7-3FD2-4405-908B-41B7E48526CD}" presName="compNode" presStyleCnt="0"/>
      <dgm:spPr/>
    </dgm:pt>
    <dgm:pt modelId="{DBD2398F-2758-46F1-8ED8-363580872B4B}" type="pres">
      <dgm:prSet presAssocID="{790B85D7-3FD2-4405-908B-41B7E48526CD}" presName="childRect" presStyleLbl="bgAcc1" presStyleIdx="0" presStyleCnt="1">
        <dgm:presLayoutVars>
          <dgm:bulletEnabled val="1"/>
        </dgm:presLayoutVars>
      </dgm:prSet>
      <dgm:spPr>
        <a:effectLst>
          <a:outerShdw blurRad="203200" dist="203200" dir="10800000" algn="r" rotWithShape="0">
            <a:prstClr val="black">
              <a:alpha val="40000"/>
            </a:prstClr>
          </a:outerShdw>
        </a:effectLst>
      </dgm:spPr>
    </dgm:pt>
    <dgm:pt modelId="{F73FB829-4159-4375-946C-D10E33FEA3A7}" type="pres">
      <dgm:prSet presAssocID="{790B85D7-3FD2-4405-908B-41B7E48526C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EB0E5E57-EE7A-4FB3-8138-A24153DBF52D}" type="pres">
      <dgm:prSet presAssocID="{790B85D7-3FD2-4405-908B-41B7E48526CD}" presName="parentRect" presStyleLbl="alignNode1" presStyleIdx="0" presStyleCnt="1"/>
      <dgm:spPr/>
      <dgm:t>
        <a:bodyPr/>
        <a:lstStyle/>
        <a:p>
          <a:endParaRPr lang="tr-TR"/>
        </a:p>
      </dgm:t>
    </dgm:pt>
    <dgm:pt modelId="{2F9EB32E-AEF0-4DAB-B165-3277CF2DD4D6}" type="pres">
      <dgm:prSet presAssocID="{790B85D7-3FD2-4405-908B-41B7E48526CD}" presName="adorn" presStyleLbl="fgAccFollowNod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B018BC9E-18C0-447E-BA84-4BBC2A544873}" type="presOf" srcId="{8CD7E62F-33A2-4E33-A3F9-C64D22D5015E}" destId="{E261492D-5128-4FFE-A3A1-0D503330C19C}" srcOrd="0" destOrd="0" presId="urn:microsoft.com/office/officeart/2005/8/layout/bList2"/>
    <dgm:cxn modelId="{E2C184AC-5A22-47E7-878A-3552F9DB8BA4}" srcId="{8CD7E62F-33A2-4E33-A3F9-C64D22D5015E}" destId="{790B85D7-3FD2-4405-908B-41B7E48526CD}" srcOrd="0" destOrd="0" parTransId="{68FEC5DD-69D8-414F-B6E8-3BBB7FC1C4B9}" sibTransId="{7AF8696E-85BE-4386-8610-E40D824A5BD8}"/>
    <dgm:cxn modelId="{CB006BF7-392E-4EA3-A738-385ACE5CF47E}" type="presOf" srcId="{790B85D7-3FD2-4405-908B-41B7E48526CD}" destId="{EB0E5E57-EE7A-4FB3-8138-A24153DBF52D}" srcOrd="1" destOrd="0" presId="urn:microsoft.com/office/officeart/2005/8/layout/bList2"/>
    <dgm:cxn modelId="{BEBEC012-A657-4784-848E-C62C5A0810B4}" type="presOf" srcId="{790B85D7-3FD2-4405-908B-41B7E48526CD}" destId="{F73FB829-4159-4375-946C-D10E33FEA3A7}" srcOrd="0" destOrd="0" presId="urn:microsoft.com/office/officeart/2005/8/layout/bList2"/>
    <dgm:cxn modelId="{E583D986-9CB8-4677-BD3E-48603E38032A}" type="presParOf" srcId="{E261492D-5128-4FFE-A3A1-0D503330C19C}" destId="{CCA3E939-FE1F-4789-B50A-438FBA75F55B}" srcOrd="0" destOrd="0" presId="urn:microsoft.com/office/officeart/2005/8/layout/bList2"/>
    <dgm:cxn modelId="{29D67DA0-7780-4B4D-96A4-7DDAF78205D2}" type="presParOf" srcId="{CCA3E939-FE1F-4789-B50A-438FBA75F55B}" destId="{DBD2398F-2758-46F1-8ED8-363580872B4B}" srcOrd="0" destOrd="0" presId="urn:microsoft.com/office/officeart/2005/8/layout/bList2"/>
    <dgm:cxn modelId="{06B54D30-02DF-4D45-A65B-736C13907AA8}" type="presParOf" srcId="{CCA3E939-FE1F-4789-B50A-438FBA75F55B}" destId="{F73FB829-4159-4375-946C-D10E33FEA3A7}" srcOrd="1" destOrd="0" presId="urn:microsoft.com/office/officeart/2005/8/layout/bList2"/>
    <dgm:cxn modelId="{D8B0641F-F159-48B1-954C-54E91F95BEA4}" type="presParOf" srcId="{CCA3E939-FE1F-4789-B50A-438FBA75F55B}" destId="{EB0E5E57-EE7A-4FB3-8138-A24153DBF52D}" srcOrd="2" destOrd="0" presId="urn:microsoft.com/office/officeart/2005/8/layout/bList2"/>
    <dgm:cxn modelId="{4BF6E9AB-836A-4D75-8446-92FD5C13CBB7}" type="presParOf" srcId="{CCA3E939-FE1F-4789-B50A-438FBA75F55B}" destId="{2F9EB32E-AEF0-4DAB-B165-3277CF2DD4D6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D2398F-2758-46F1-8ED8-363580872B4B}">
      <dsp:nvSpPr>
        <dsp:cNvPr id="0" name=""/>
        <dsp:cNvSpPr/>
      </dsp:nvSpPr>
      <dsp:spPr>
        <a:xfrm>
          <a:off x="1133508" y="2638"/>
          <a:ext cx="3537122" cy="2640387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203200" dist="203200" dir="10800000" algn="r" rotWithShape="0">
            <a:prstClr val="black">
              <a:alpha val="40000"/>
            </a:prstClr>
          </a:outerShdw>
        </a:effectLst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0E5E57-EE7A-4FB3-8138-A24153DBF52D}">
      <dsp:nvSpPr>
        <dsp:cNvPr id="0" name=""/>
        <dsp:cNvSpPr/>
      </dsp:nvSpPr>
      <dsp:spPr>
        <a:xfrm>
          <a:off x="1133508" y="2643025"/>
          <a:ext cx="3537122" cy="11353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0" rIns="29210" bIns="0" numCol="1" spcCol="1270" anchor="ctr" anchorCtr="0">
          <a:noAutofit/>
          <a:sp3d extrusionH="28000" prstMaterial="matte"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300" kern="1200" dirty="0" smtClean="0">
              <a:solidFill>
                <a:srgbClr val="FF0000"/>
              </a:solidFill>
            </a:rPr>
            <a:t>Müşteri bilgisayarı incelemesi gerektirir</a:t>
          </a:r>
          <a:endParaRPr lang="tr-TR" sz="2300" kern="1200" dirty="0">
            <a:solidFill>
              <a:srgbClr val="FF0000"/>
            </a:solidFill>
          </a:endParaRPr>
        </a:p>
      </dsp:txBody>
      <dsp:txXfrm>
        <a:off x="1133508" y="2643025"/>
        <a:ext cx="2490931" cy="1135366"/>
      </dsp:txXfrm>
    </dsp:sp>
    <dsp:sp modelId="{2F9EB32E-AEF0-4DAB-B165-3277CF2DD4D6}">
      <dsp:nvSpPr>
        <dsp:cNvPr id="0" name=""/>
        <dsp:cNvSpPr/>
      </dsp:nvSpPr>
      <dsp:spPr>
        <a:xfrm>
          <a:off x="3724499" y="2823368"/>
          <a:ext cx="1237992" cy="123799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DA4558-877E-4001-B462-7BA862D1E7EE}" type="datetimeFigureOut">
              <a:rPr lang="tr-TR" smtClean="0"/>
              <a:t>17.11.2011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A5A8C-1EE6-4F83-B7E6-EF458930933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13981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7CD59DE-0A65-4969-A19B-73D00C280952}" type="datetimeFigureOut">
              <a:rPr lang="tr-TR"/>
              <a:pPr>
                <a:defRPr/>
              </a:pPr>
              <a:t>17.11.2011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tr-T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33B21B3-8E5A-4B1D-9D76-7EA8E5299B9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875656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047438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09CB71B-DB41-4314-B18A-EC2419BA7D88}" type="slidenum">
              <a:rPr lang="tr-TR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tr-T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3650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12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418906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13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794434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14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573984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418906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16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654750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17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900391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18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435736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19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35926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702378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20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815897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21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009010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22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41520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23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07464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24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517784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25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30066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14781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5657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418906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6765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576590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320702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B21B3-8E5A-4B1D-9D76-7EA8E5299B92}" type="slidenum">
              <a:rPr lang="tr-TR" smtClean="0"/>
              <a:pPr>
                <a:defRPr/>
              </a:pPr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9335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lt Başlık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Başlık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cxnSp>
        <p:nvCxnSpPr>
          <p:cNvPr id="8" name="Düz Bağlayıcı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Veri Yer Tutucusu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4F3E4C-D83C-478A-A384-765141C09FFD}" type="datetimeFigureOut">
              <a:rPr lang="tr-TR" smtClean="0"/>
              <a:pPr>
                <a:defRPr/>
              </a:pPr>
              <a:t>17.11.2011</a:t>
            </a:fld>
            <a:endParaRPr lang="tr-TR"/>
          </a:p>
        </p:txBody>
      </p:sp>
      <p:sp>
        <p:nvSpPr>
          <p:cNvPr id="16" name="Slayt Numarası Yer Tutucusu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B9C6523-C067-45DE-AD81-C946CF836191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  <p:sp>
        <p:nvSpPr>
          <p:cNvPr id="17" name="Altbilgi Yer Tutucusu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4F3E4C-D83C-478A-A384-765141C09FFD}" type="datetimeFigureOut">
              <a:rPr lang="tr-TR" smtClean="0"/>
              <a:pPr>
                <a:defRPr/>
              </a:pPr>
              <a:t>17.11.2011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9C6523-C067-45DE-AD81-C946CF836191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4F3E4C-D83C-478A-A384-765141C09FFD}" type="datetimeFigureOut">
              <a:rPr lang="tr-TR" smtClean="0"/>
              <a:pPr>
                <a:defRPr/>
              </a:pPr>
              <a:t>17.11.2011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9C6523-C067-45DE-AD81-C946CF836191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İçerik Yer Tutucusu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4" name="Veri Yer Tutucusu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D64F3E4C-D83C-478A-A384-765141C09FFD}" type="datetimeFigureOut">
              <a:rPr lang="tr-TR" smtClean="0"/>
              <a:pPr>
                <a:defRPr/>
              </a:pPr>
              <a:t>17.11.2011</a:t>
            </a:fld>
            <a:endParaRPr lang="tr-TR"/>
          </a:p>
        </p:txBody>
      </p:sp>
      <p:sp>
        <p:nvSpPr>
          <p:cNvPr id="15" name="Slayt Numarası Yer Tutucusu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B9C6523-C067-45DE-AD81-C946CF836191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  <p:sp>
        <p:nvSpPr>
          <p:cNvPr id="16" name="Altbilgi Yer Tutucusu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17" name="Başlık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4F3E4C-D83C-478A-A384-765141C09FFD}" type="datetimeFigureOut">
              <a:rPr lang="tr-TR" smtClean="0"/>
              <a:pPr>
                <a:defRPr/>
              </a:pPr>
              <a:t>17.11.2011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9C6523-C067-45DE-AD81-C946CF836191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7" name="Düz Bağlayıcı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4F3E4C-D83C-478A-A384-765141C09FFD}" type="datetimeFigureOut">
              <a:rPr lang="tr-TR" smtClean="0"/>
              <a:pPr>
                <a:defRPr/>
              </a:pPr>
              <a:t>17.11.2011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9C6523-C067-45DE-AD81-C946CF836191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1" name="İçerik Yer Tutucusu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İçerik Yer Tutucusu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9C6523-C067-45DE-AD81-C946CF836191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4F3E4C-D83C-478A-A384-765141C09FFD}" type="datetimeFigureOut">
              <a:rPr lang="tr-TR" smtClean="0"/>
              <a:pPr>
                <a:defRPr/>
              </a:pPr>
              <a:t>17.11.2011</a:t>
            </a:fld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2" name="İçerik Yer Tutucusu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4" name="İçerik Yer Tutucusu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2" name="Metin Yer Tutucusu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10" name="Düz Bağlayıcı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4F3E4C-D83C-478A-A384-765141C09FFD}" type="datetimeFigureOut">
              <a:rPr lang="tr-TR" smtClean="0"/>
              <a:pPr>
                <a:defRPr/>
              </a:pPr>
              <a:t>17.11.2011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9C6523-C067-45DE-AD81-C946CF836191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4F3E4C-D83C-478A-A384-765141C09FFD}" type="datetimeFigureOut">
              <a:rPr lang="tr-TR" smtClean="0"/>
              <a:pPr>
                <a:defRPr/>
              </a:pPr>
              <a:t>17.11.2011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9C6523-C067-45DE-AD81-C946CF836191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İçerik Yer Tutucusu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1" name="Başlık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Veri Yer Tutucusu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D64F3E4C-D83C-478A-A384-765141C09FFD}" type="datetimeFigureOut">
              <a:rPr lang="tr-TR" smtClean="0"/>
              <a:pPr>
                <a:defRPr/>
              </a:pPr>
              <a:t>17.11.2011</a:t>
            </a:fld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5B9C6523-C067-45DE-AD81-C946CF836191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Veri Yer Tutucusu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4F3E4C-D83C-478A-A384-765141C09FFD}" type="datetimeFigureOut">
              <a:rPr lang="tr-TR" smtClean="0"/>
              <a:pPr>
                <a:defRPr/>
              </a:pPr>
              <a:t>17.11.2011</a:t>
            </a:fld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B9C6523-C067-45DE-AD81-C946CF836191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etin Yer Tutucusu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4" name="Veri Yer Tutucusu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64F3E4C-D83C-478A-A384-765141C09FFD}" type="datetimeFigureOut">
              <a:rPr lang="tr-TR" smtClean="0"/>
              <a:pPr>
                <a:defRPr/>
              </a:pPr>
              <a:t>17.11.2011</a:t>
            </a:fld>
            <a:endParaRPr lang="tr-TR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22" name="Slayt Numarası Yer Tutucusu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B9C6523-C067-45DE-AD81-C946CF836191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  <p:sp>
        <p:nvSpPr>
          <p:cNvPr id="5" name="Başlık Yer Tutucusu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28.jpe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9.jp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jpg"/><Relationship Id="rId5" Type="http://schemas.openxmlformats.org/officeDocument/2006/relationships/image" Target="../media/image22.jpeg"/><Relationship Id="rId10" Type="http://schemas.openxmlformats.org/officeDocument/2006/relationships/image" Target="../media/image36.jpg"/><Relationship Id="rId4" Type="http://schemas.openxmlformats.org/officeDocument/2006/relationships/image" Target="../media/image31.png"/><Relationship Id="rId9" Type="http://schemas.openxmlformats.org/officeDocument/2006/relationships/image" Target="../media/image3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g"/><Relationship Id="rId9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7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8.jp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899592" y="4005064"/>
            <a:ext cx="7772400" cy="2205037"/>
          </a:xfrm>
          <a:prstGeom prst="rect">
            <a:avLst/>
          </a:prstGeom>
          <a:noFill/>
          <a:ln w="9525">
            <a:solidFill>
              <a:schemeClr val="accent1">
                <a:shade val="50000"/>
              </a:schemeClr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Ceza Hukuku Açısından İnternet Bankacılığı Uygulamaları </a:t>
            </a:r>
          </a:p>
          <a:p>
            <a:pPr lvl="0" algn="ctr">
              <a:defRPr/>
            </a:pPr>
            <a:r>
              <a:rPr lang="tr-TR" sz="2800" dirty="0">
                <a:solidFill>
                  <a:schemeClr val="bg1"/>
                </a:solidFill>
              </a:rPr>
              <a:t>İnternet bankacılığı uygulamalarında karşılaşılan sorunlar </a:t>
            </a: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Resim 1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 trans="100000" grainSize="8"/>
                    </a14:imgEffect>
                    <a14:imgEffect>
                      <a14:sharpenSoften amount="-50000"/>
                    </a14:imgEffect>
                    <a14:imgEffect>
                      <a14:colorTemperature colorTemp="6750"/>
                    </a14:imgEffect>
                    <a14:imgEffect>
                      <a14:saturation sat="255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692696"/>
            <a:ext cx="3034874" cy="2304256"/>
          </a:xfrm>
          <a:prstGeom prst="ellipse">
            <a:avLst/>
          </a:prstGeom>
          <a:pattFill prst="wdDnDiag">
            <a:fgClr>
              <a:schemeClr val="accent1"/>
            </a:fgClr>
            <a:bgClr>
              <a:schemeClr val="bg1"/>
            </a:bgClr>
          </a:pattFill>
          <a:ln w="63500" cap="rnd">
            <a:solidFill>
              <a:srgbClr val="333333"/>
            </a:solidFill>
          </a:ln>
          <a:effectLst>
            <a:outerShdw blurRad="457200" dist="635000" dir="5400000" sx="123000" sy="123000" rotWithShape="0">
              <a:srgbClr val="000000">
                <a:alpha val="8000"/>
              </a:srgbClr>
            </a:outerShdw>
            <a:reflection blurRad="50800" stA="90000" endPos="78000" dir="5400000" sy="-100000" algn="bl" rotWithShape="0"/>
          </a:effectLst>
          <a:scene3d>
            <a:camera prst="orthographicFront">
              <a:rot lat="0" lon="18599980" rev="0"/>
            </a:camera>
            <a:lightRig rig="contrasting" dir="t">
              <a:rot lat="0" lon="0" rev="3000000"/>
            </a:lightRig>
          </a:scene3d>
          <a:sp3d extrusionH="76200" contourW="76200" prstMaterial="matte">
            <a:bevelT w="177800" h="95250" prst="relaxedInset"/>
            <a:bevelB w="5080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47128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sz="2800" dirty="0" smtClean="0"/>
              <a:t>Sistem Yolu İle Bilgi Çalma</a:t>
            </a:r>
            <a:endParaRPr lang="tr-TR" sz="2800" dirty="0"/>
          </a:p>
        </p:txBody>
      </p:sp>
      <p:pic>
        <p:nvPicPr>
          <p:cNvPr id="21506" name="Picture 2" descr="http://obasic.net/assets/image/blog/090907/e_mai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57250" y="785813"/>
            <a:ext cx="8572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t0.gstatic.com/images?q=tbn:ANd9GcRqOiyeUgW7Ph4RZ8WREdaLgPIruL_s9_NIxwPs-mdYapn1a2YAPdCjX8R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8" y="785813"/>
            <a:ext cx="1500187" cy="100012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0588" y="990600"/>
            <a:ext cx="7361237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66788" y="5105400"/>
            <a:ext cx="29622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7" descr="http://technoash.lockernerd.co.uk/wp-content/uploads/2010/12/web_hand_mouse_www_click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86063" y="5286375"/>
            <a:ext cx="857250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88" y="714375"/>
            <a:ext cx="8572500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xplosion 2 8"/>
          <p:cNvSpPr/>
          <p:nvPr/>
        </p:nvSpPr>
        <p:spPr>
          <a:xfrm>
            <a:off x="285720" y="1285860"/>
            <a:ext cx="3071834" cy="2143140"/>
          </a:xfrm>
          <a:prstGeom prst="irregularSeal2">
            <a:avLst/>
          </a:prstGeom>
          <a:solidFill>
            <a:srgbClr val="FF7C80"/>
          </a:solidFill>
          <a:effectLst>
            <a:outerShdw blurRad="2794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İnternetten kart ile</a:t>
            </a:r>
          </a:p>
          <a:p>
            <a:pPr algn="ctr"/>
            <a:r>
              <a:rPr lang="tr-TR" b="1" dirty="0" smtClean="0">
                <a:solidFill>
                  <a:schemeClr val="tx1"/>
                </a:solidFill>
              </a:rPr>
              <a:t>alışveriş</a:t>
            </a:r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11" name="Explosion 2 10"/>
          <p:cNvSpPr/>
          <p:nvPr/>
        </p:nvSpPr>
        <p:spPr>
          <a:xfrm rot="1484474">
            <a:off x="4808051" y="1544559"/>
            <a:ext cx="3071834" cy="2143140"/>
          </a:xfrm>
          <a:prstGeom prst="irregularSeal2">
            <a:avLst/>
          </a:prstGeom>
          <a:solidFill>
            <a:srgbClr val="FF7C80"/>
          </a:solidFill>
          <a:effectLst>
            <a:outerShdw blurRad="2794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Hazır TL yüklemesi</a:t>
            </a:r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12" name="Explosion 2 11"/>
          <p:cNvSpPr/>
          <p:nvPr/>
        </p:nvSpPr>
        <p:spPr>
          <a:xfrm rot="730830">
            <a:off x="4620640" y="2871687"/>
            <a:ext cx="3071834" cy="2143140"/>
          </a:xfrm>
          <a:prstGeom prst="irregularSeal2">
            <a:avLst/>
          </a:prstGeom>
          <a:solidFill>
            <a:srgbClr val="FF7C80"/>
          </a:solidFill>
          <a:effectLst>
            <a:outerShdw blurRad="2794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Internet Bankacılığı Başlatma</a:t>
            </a:r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13" name="Explosion 2 12"/>
          <p:cNvSpPr/>
          <p:nvPr/>
        </p:nvSpPr>
        <p:spPr>
          <a:xfrm rot="21365803">
            <a:off x="1712424" y="2459498"/>
            <a:ext cx="3071834" cy="2143140"/>
          </a:xfrm>
          <a:prstGeom prst="irregularSeal2">
            <a:avLst/>
          </a:prstGeom>
          <a:solidFill>
            <a:srgbClr val="FF7C80"/>
          </a:solidFill>
          <a:effectLst>
            <a:outerShdw blurRad="2794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Sahte kimlik</a:t>
            </a:r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14" name="Explosion 2 13"/>
          <p:cNvSpPr/>
          <p:nvPr/>
        </p:nvSpPr>
        <p:spPr>
          <a:xfrm rot="1484474">
            <a:off x="2879224" y="3973451"/>
            <a:ext cx="3071834" cy="2143140"/>
          </a:xfrm>
          <a:prstGeom prst="irregularSeal2">
            <a:avLst/>
          </a:prstGeom>
          <a:solidFill>
            <a:srgbClr val="FF7C80"/>
          </a:solidFill>
          <a:effectLst>
            <a:outerShdw blurRad="2794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Bilgi çalma</a:t>
            </a:r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15" name="Explosion 2 14"/>
          <p:cNvSpPr/>
          <p:nvPr/>
        </p:nvSpPr>
        <p:spPr>
          <a:xfrm rot="20845965">
            <a:off x="2522034" y="544451"/>
            <a:ext cx="3071834" cy="2143140"/>
          </a:xfrm>
          <a:prstGeom prst="irregularSeal2">
            <a:avLst/>
          </a:prstGeom>
          <a:solidFill>
            <a:srgbClr val="FF7C80"/>
          </a:solidFill>
          <a:effectLst>
            <a:outerShdw blurRad="2794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Hesap ele geçirme</a:t>
            </a:r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16" name="Explosion 2 15"/>
          <p:cNvSpPr/>
          <p:nvPr/>
        </p:nvSpPr>
        <p:spPr>
          <a:xfrm rot="21364864">
            <a:off x="5308117" y="4170409"/>
            <a:ext cx="3071834" cy="2143140"/>
          </a:xfrm>
          <a:prstGeom prst="irregularSeal2">
            <a:avLst/>
          </a:prstGeom>
          <a:solidFill>
            <a:srgbClr val="FF7C80"/>
          </a:solidFill>
          <a:effectLst>
            <a:outerShdw blurRad="2794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Yerine SIM kart çıkarma</a:t>
            </a:r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14348" y="3786190"/>
            <a:ext cx="6715172" cy="857256"/>
          </a:xfrm>
          <a:prstGeom prst="rect">
            <a:avLst/>
          </a:prstGeom>
          <a:solidFill>
            <a:srgbClr val="FFC000"/>
          </a:solidFill>
          <a:scene3d>
            <a:camera prst="orthographicFront">
              <a:rot lat="1500000" lon="20399993" rev="0"/>
            </a:camera>
            <a:lightRig rig="threePt" dir="t"/>
          </a:scene3d>
          <a:sp3d>
            <a:bevelT w="2794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solidFill>
                  <a:schemeClr val="tx1"/>
                </a:solidFill>
              </a:rPr>
              <a:t>Olasılıklar </a:t>
            </a:r>
            <a:endParaRPr lang="tr-TR" sz="2400" b="1" dirty="0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6286512" y="285728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  <p:sp>
        <p:nvSpPr>
          <p:cNvPr id="19" name="Oval 18"/>
          <p:cNvSpPr/>
          <p:nvPr/>
        </p:nvSpPr>
        <p:spPr>
          <a:xfrm>
            <a:off x="8072462" y="2500306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  <p:sp>
        <p:nvSpPr>
          <p:cNvPr id="20" name="Oval 19"/>
          <p:cNvSpPr/>
          <p:nvPr/>
        </p:nvSpPr>
        <p:spPr>
          <a:xfrm>
            <a:off x="214282" y="1500174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  <p:sp>
        <p:nvSpPr>
          <p:cNvPr id="21" name="Oval 20"/>
          <p:cNvSpPr/>
          <p:nvPr/>
        </p:nvSpPr>
        <p:spPr>
          <a:xfrm>
            <a:off x="8072462" y="5786454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  <p:sp>
        <p:nvSpPr>
          <p:cNvPr id="22" name="Oval 21"/>
          <p:cNvSpPr/>
          <p:nvPr/>
        </p:nvSpPr>
        <p:spPr>
          <a:xfrm>
            <a:off x="8572496" y="6357934"/>
            <a:ext cx="571504" cy="50006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1.08233E-6 L 0.47605 -0.00046 " pathEditMode="relative" rAng="0" ptsTypes="AA">
                                      <p:cBhvr>
                                        <p:cTn id="23" dur="5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5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4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35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500"/>
                            </p:stCondLst>
                            <p:childTnLst>
                              <p:par>
                                <p:cTn id="6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500"/>
                            </p:stCondLst>
                            <p:childTnLst>
                              <p:par>
                                <p:cTn id="65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6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5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000"/>
                            </p:stCondLst>
                            <p:childTnLst>
                              <p:par>
                                <p:cTn id="73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3500"/>
                            </p:stCondLst>
                            <p:childTnLst>
                              <p:par>
                                <p:cTn id="7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9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000"/>
                            </p:stCondLst>
                            <p:childTnLst>
                              <p:par>
                                <p:cTn id="9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500"/>
                            </p:stCondLst>
                            <p:childTnLst>
                              <p:par>
                                <p:cTn id="102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500"/>
                            </p:stCondLst>
                            <p:childTnLst>
                              <p:par>
                                <p:cTn id="10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500"/>
                            </p:stCondLst>
                            <p:childTnLst>
                              <p:par>
                                <p:cTn id="11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500"/>
                            </p:stCondLst>
                            <p:childTnLst>
                              <p:par>
                                <p:cTn id="1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"/>
                            </p:stCondLst>
                            <p:childTnLst>
                              <p:par>
                                <p:cTn id="1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4050"/>
          </a:xfrm>
        </p:spPr>
        <p:txBody>
          <a:bodyPr/>
          <a:lstStyle/>
          <a:p>
            <a:r>
              <a:rPr lang="tr-TR" sz="2400" dirty="0" smtClean="0">
                <a:solidFill>
                  <a:schemeClr val="bg1"/>
                </a:solidFill>
              </a:rPr>
              <a:t>Bilinmesi </a:t>
            </a:r>
            <a:r>
              <a:rPr lang="tr-TR" sz="2400" dirty="0" err="1" smtClean="0">
                <a:solidFill>
                  <a:schemeClr val="bg1"/>
                </a:solidFill>
              </a:rPr>
              <a:t>Gerekenler:Phishing</a:t>
            </a:r>
            <a:endParaRPr lang="tr-TR" sz="24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814838"/>
              </p:ext>
            </p:extLst>
          </p:nvPr>
        </p:nvGraphicFramePr>
        <p:xfrm>
          <a:off x="357188" y="1052736"/>
          <a:ext cx="8572560" cy="2041525"/>
        </p:xfrm>
        <a:graphic>
          <a:graphicData uri="http://schemas.openxmlformats.org/drawingml/2006/table">
            <a:tbl>
              <a:tblPr firstRow="1" bandRow="1">
                <a:effectLst>
                  <a:outerShdw blurRad="127000" dist="114300" dir="13620000" sx="102000" sy="102000" algn="br" rotWithShape="0">
                    <a:prstClr val="black">
                      <a:alpha val="37000"/>
                    </a:prstClr>
                  </a:outerShdw>
                </a:effectLst>
                <a:tableStyleId>{5C22544A-7EE6-4342-B048-85BDC9FD1C3A}</a:tableStyleId>
              </a:tblPr>
              <a:tblGrid>
                <a:gridCol w="4179123"/>
                <a:gridCol w="4393437"/>
              </a:tblGrid>
              <a:tr h="370840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Bilginin nereden kaptırıldığı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İhmalin anlaşılması için gereklidir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Kaptırılan bilgiler nelerdir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Kaptırılan bilgilerle neler yapılabilir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Sahte site ismi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Müşteri girişleri incelenerek tespit edilebilir</a:t>
                      </a:r>
                      <a:r>
                        <a:rPr lang="tr-TR" sz="1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ve varsa diğer vakalar ile birleştirilebilir.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Uğranılan</a:t>
                      </a:r>
                      <a:r>
                        <a:rPr lang="tr-TR" sz="1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dolandırıcılık detayları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endParaRPr lang="tr-T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6643702" y="142852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  <p:sp>
        <p:nvSpPr>
          <p:cNvPr id="5" name="Oval 4"/>
          <p:cNvSpPr/>
          <p:nvPr/>
        </p:nvSpPr>
        <p:spPr>
          <a:xfrm>
            <a:off x="8572496" y="6357934"/>
            <a:ext cx="571504" cy="50006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226108062"/>
              </p:ext>
            </p:extLst>
          </p:nvPr>
        </p:nvGraphicFramePr>
        <p:xfrm>
          <a:off x="1547664" y="254396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Graphic spid="2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1799" y="518778"/>
            <a:ext cx="7929562" cy="105283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r-TR" sz="2000" b="1" dirty="0" smtClean="0">
                <a:solidFill>
                  <a:schemeClr val="tx2">
                    <a:lumMod val="10000"/>
                  </a:schemeClr>
                </a:solidFill>
              </a:rPr>
              <a:t>POPÜLER YÖNTEMLERDEN İKİNCİSİ </a:t>
            </a:r>
            <a:endParaRPr lang="tr-TR" sz="2000" dirty="0" smtClean="0">
              <a:solidFill>
                <a:schemeClr val="tx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tr-TR" sz="20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7188" y="2357438"/>
            <a:ext cx="8572500" cy="714375"/>
          </a:xfrm>
          <a:prstGeom prst="rect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dirty="0">
                <a:solidFill>
                  <a:schemeClr val="bg1">
                    <a:lumMod val="50000"/>
                    <a:lumOff val="50000"/>
                  </a:schemeClr>
                </a:solidFill>
              </a:rPr>
              <a:t>Bilgi ve belgelerin fiziki yolla ve ya sistem aracılığı ile ele geçirilmesi</a:t>
            </a:r>
          </a:p>
        </p:txBody>
      </p:sp>
      <p:sp>
        <p:nvSpPr>
          <p:cNvPr id="5" name="Rectangle 4"/>
          <p:cNvSpPr/>
          <p:nvPr/>
        </p:nvSpPr>
        <p:spPr>
          <a:xfrm>
            <a:off x="357188" y="3214688"/>
            <a:ext cx="8572500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dirty="0" smtClean="0">
                <a:solidFill>
                  <a:schemeClr val="tx2">
                    <a:lumMod val="10000"/>
                  </a:schemeClr>
                </a:solidFill>
              </a:rPr>
              <a:t>Güvenlik Araçlarının ele geçirilmesi ile yapılan </a:t>
            </a:r>
            <a:r>
              <a:rPr lang="tr-TR" sz="2400" dirty="0">
                <a:solidFill>
                  <a:schemeClr val="tx2">
                    <a:lumMod val="10000"/>
                  </a:schemeClr>
                </a:solidFill>
              </a:rPr>
              <a:t>dolandırıcılık </a:t>
            </a:r>
            <a:r>
              <a:rPr lang="tr-TR" sz="2400" dirty="0" smtClean="0">
                <a:solidFill>
                  <a:schemeClr val="tx2">
                    <a:lumMod val="10000"/>
                  </a:schemeClr>
                </a:solidFill>
              </a:rPr>
              <a:t>girişimleri (SIM kart değiştirme-örnek olarak anlatılacak)</a:t>
            </a:r>
            <a:endParaRPr lang="tr-TR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7188" y="4071938"/>
            <a:ext cx="8572500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dirty="0">
                <a:solidFill>
                  <a:schemeClr val="tx2">
                    <a:lumMod val="10000"/>
                  </a:schemeClr>
                </a:solidFill>
              </a:rPr>
              <a:t>SMS-OTP Yönlendirme yoluyla yapılan dolandırıcılık girişimleri</a:t>
            </a:r>
          </a:p>
        </p:txBody>
      </p:sp>
      <p:sp>
        <p:nvSpPr>
          <p:cNvPr id="8" name="Oval 7"/>
          <p:cNvSpPr/>
          <p:nvPr/>
        </p:nvSpPr>
        <p:spPr>
          <a:xfrm>
            <a:off x="8572496" y="6357934"/>
            <a:ext cx="571504" cy="50006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  <p:sp>
        <p:nvSpPr>
          <p:cNvPr id="10" name="Oval 9"/>
          <p:cNvSpPr/>
          <p:nvPr/>
        </p:nvSpPr>
        <p:spPr>
          <a:xfrm>
            <a:off x="8290638" y="3428997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!</a:t>
            </a:r>
            <a:endParaRPr lang="tr-T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04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142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3" grpId="2" build="p"/>
      <p:bldP spid="4" grpId="0" animBg="1"/>
      <p:bldP spid="4" grpId="1" animBg="1"/>
      <p:bldP spid="5" grpId="0" animBg="1"/>
      <p:bldP spid="6" grpId="0" animBg="1"/>
      <p:bldP spid="6" grpId="1" animBg="1"/>
      <p:bldP spid="8" grpId="0" animBg="1"/>
      <p:bldP spid="8" grpId="1" animBg="1"/>
      <p:bldP spid="10" grpId="0" animBg="1"/>
      <p:bldP spid="10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t0.gstatic.com/images?q=tbn:ANd9GcS8_tnkSkFmEEGoolYj1t6KvSCzT6JNZ6Q_S_1XAXYnoNtCMcO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63" y="5715000"/>
            <a:ext cx="1357312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36189">
            <a:off x="3165475" y="1527175"/>
            <a:ext cx="752475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5100" y="4791075"/>
            <a:ext cx="26289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5" y="428625"/>
            <a:ext cx="4000500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Callout 2 (Border and Accent Bar) 11"/>
          <p:cNvSpPr/>
          <p:nvPr/>
        </p:nvSpPr>
        <p:spPr>
          <a:xfrm>
            <a:off x="6000750" y="2643188"/>
            <a:ext cx="2928938" cy="1071562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35426"/>
              <a:gd name="adj6" fmla="val -176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</a:rPr>
              <a:t>SIM KART KAYIP BILDIRIMI</a:t>
            </a:r>
          </a:p>
        </p:txBody>
      </p:sp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643063" y="4092883"/>
            <a:ext cx="1643063" cy="205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ounded Rectangle 12"/>
          <p:cNvSpPr/>
          <p:nvPr/>
        </p:nvSpPr>
        <p:spPr>
          <a:xfrm>
            <a:off x="1428728" y="1564772"/>
            <a:ext cx="6286544" cy="1000132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reflection blurRad="12700" stA="76000" endPos="80000" dir="5400000" sy="-100000" algn="bl" rotWithShape="0"/>
          </a:effectLst>
          <a:scene3d>
            <a:camera prst="orthographicFront"/>
            <a:lightRig rig="threePt" dir="t"/>
          </a:scene3d>
          <a:sp3d>
            <a:bevelT w="203200" h="577850"/>
            <a:bevelB w="190500" h="292100"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dirty="0">
                <a:solidFill>
                  <a:schemeClr val="bg1"/>
                </a:solidFill>
              </a:rPr>
              <a:t>www.banka.com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5715008" y="2571744"/>
            <a:ext cx="1785950" cy="1145288"/>
            <a:chOff x="4526603" y="2714618"/>
            <a:chExt cx="3149612" cy="2008781"/>
          </a:xfrm>
          <a:effectLst>
            <a:reflection blurRad="38100" stA="50000" endA="300" endPos="59000" dir="5400000" sy="-100000" algn="bl" rotWithShape="0"/>
          </a:effectLst>
        </p:grpSpPr>
        <p:pic>
          <p:nvPicPr>
            <p:cNvPr id="10" name="Picture 4" descr="http://1.bp.blogspot.com/_QrutPHy7z30/TLocgPiM1AI/AAAAAAAAAE8/LI4dRQVUNDE/s1600/Phone%252520Icon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660463" y="2714618"/>
              <a:ext cx="857251" cy="862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4526603" y="3589765"/>
              <a:ext cx="3149612" cy="1133634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</p:spPr>
          <p:txBody>
            <a:bodyPr wrap="square" rtlCol="0">
              <a:spAutoFit/>
            </a:bodyPr>
            <a:lstStyle/>
            <a:p>
              <a:pPr algn="ctr"/>
              <a:r>
                <a:rPr lang="tr-TR" dirty="0" smtClean="0">
                  <a:solidFill>
                    <a:schemeClr val="bg1"/>
                  </a:solidFill>
                </a:rPr>
                <a:t>SMS ONAY</a:t>
              </a:r>
              <a:br>
                <a:rPr lang="tr-TR" dirty="0" smtClean="0">
                  <a:solidFill>
                    <a:schemeClr val="bg1"/>
                  </a:solidFill>
                </a:rPr>
              </a:br>
              <a:r>
                <a:rPr lang="tr-TR" dirty="0" smtClean="0">
                  <a:solidFill>
                    <a:schemeClr val="bg1"/>
                  </a:solidFill>
                </a:rPr>
                <a:t>KODU</a:t>
              </a:r>
              <a:endParaRPr lang="tr-TR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Oval 14"/>
          <p:cNvSpPr/>
          <p:nvPr/>
        </p:nvSpPr>
        <p:spPr>
          <a:xfrm>
            <a:off x="8286776" y="142852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!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8596" y="6357958"/>
            <a:ext cx="585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chemeClr val="bg1"/>
                </a:solidFill>
              </a:rPr>
              <a:t>Operatör vasıtasıyla SIM kart ele geçirme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8572496" y="6357934"/>
            <a:ext cx="571504" cy="50006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!</a:t>
            </a:r>
            <a:endParaRPr lang="tr-T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07407E-6 C 0.02864 0.05949 0.05746 0.11921 0.05503 0.15833 C 0.05312 0.19768 0.01892 0.2162 -0.01215 0.23564 C -0.04358 0.25509 -0.1099 0.26828 -0.13229 0.27569 C -0.15417 0.2831 -0.1441 0.27893 -0.14636 0.27963 " pathEditMode="relative" rAng="0" ptsTypes="aaaaA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0" y="14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500"/>
                            </p:stCondLst>
                            <p:childTnLst>
                              <p:par>
                                <p:cTn id="3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0"/>
                            </p:stCondLst>
                            <p:childTnLst>
                              <p:par>
                                <p:cTn id="40" presetID="0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25 9.89824E-7 C 0.28264 0.00324 0.31372 0.00485 0.34688 0.00601 C 0.36111 0.01179 0.37691 0.01549 0.39167 0.01781 C 0.40938 0.02775 0.42118 0.02937 0.44097 0.03191 C 0.4507 0.03839 0.46059 0.04116 0.47083 0.04579 C 0.4783 0.04903 0.48403 0.05365 0.49167 0.05573 C 0.49809 0.06383 0.50868 0.06545 0.51719 0.06753 C 0.54149 0.06683 0.56597 0.06683 0.59028 0.06568 C 0.61979 0.06429 0.64861 0.04972 0.6783 0.04972 " pathEditMode="relative" ptsTypes="ffffffffA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14549 0.28194 C -0.10261 0.28518 0.03333 0.29861 0.11145 0.30069 C 0.15729 0.32199 0.27465 0.29444 0.32291 0.29444 " pathEditMode="relative" rAng="0" ptsTypes="fff">
                                      <p:cBhvr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00" y="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0"/>
                            </p:stCondLst>
                            <p:childTnLst>
                              <p:par>
                                <p:cTn id="49" presetID="9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5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614 0.30069 C 0.33802 0.26782 0.3085 0.33171 0.33264 0.29838 C 0.33889 0.29583 0.33767 0.29606 0.346 0.29444 C 0.35347 0.29305 0.3684 0.29051 0.3684 0.29074 C 0.38507 0.29189 0.39913 0.29189 0.41475 0.29838 C 0.4158 0.29976 0.41632 0.30185 0.4177 0.30254 C 0.41996 0.30393 0.42309 0.30231 0.42517 0.30439 C 0.42934 0.30879 0.4309 0.31597 0.43264 0.32222 C 0.43316 0.33981 0.43177 0.37222 0.43715 0.39166 C 0.43975 0.42083 0.43715 0.45069 0.44166 0.47939 C 0.44409 0.51759 0.44461 0.55416 0.44461 0.59282 " pathEditMode="relative" rAng="0" ptsTypes="fffffffffff">
                                      <p:cBhvr>
                                        <p:cTn id="5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0" y="1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1000"/>
                            </p:stCondLst>
                            <p:childTnLst>
                              <p:par>
                                <p:cTn id="6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88 -0.0074 C -0.0474 -0.13321 -0.02101 -0.26665 -0.05295 -0.38506 C -0.05434 -0.39732 -0.05677 -0.40888 -0.05886 -0.42091 C -0.06025 -0.42877 -0.0599 -0.43802 -0.06337 -0.44473 C -0.0665 -0.45097 -0.06823 -0.45028 -0.07223 -0.45467 C -0.07795 -0.46092 -0.08473 -0.47132 -0.09167 -0.47456 C -0.09913 -0.47803 -0.1066 -0.4815 -0.11407 -0.48451 C -0.13542 -0.48381 -0.15695 -0.48381 -0.1783 -0.48266 C -0.18802 -0.48219 -0.18542 -0.48081 -0.19323 -0.47664 C -0.19757 -0.47433 -0.2066 -0.47063 -0.2066 -0.4704 C -0.2132 -0.46207 -0.21997 -0.45745 -0.22761 -0.45074 C -0.2349 -0.43733 -0.24098 -0.42484 -0.25 -0.41304 C -0.25643 -0.40472 -0.25591 -0.3957 -0.26337 -0.38922 C -0.26389 -0.38714 -0.26424 -0.38506 -0.26493 -0.38321 C -0.2658 -0.38113 -0.26719 -0.37951 -0.26788 -0.3772 C -0.27136 -0.3661 -0.26667 -0.37234 -0.27223 -0.36332 C -0.27413 -0.36008 -0.27657 -0.3587 -0.2783 -0.35523 C -0.28212 -0.34736 -0.28229 -0.34228 -0.28716 -0.33534 C -0.28907 -0.32817 -0.29254 -0.32262 -0.29462 -0.31568 C -0.29775 -0.30574 -0.29931 -0.29649 -0.3007 -0.28585 C -0.30122 -0.25324 -0.30122 -0.22086 -0.30209 -0.18825 C -0.30243 -0.17715 -0.30348 -0.16281 -0.3066 -0.15264 C -0.30903 -0.14501 -0.31268 -0.14107 -0.31268 -0.13275 " pathEditMode="relative" rAng="0" ptsTypes="ffffffffffffffffffffffA">
                                      <p:cBhvr>
                                        <p:cTn id="61" dur="5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97" y="-238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000"/>
                            </p:stCondLst>
                            <p:childTnLst>
                              <p:par>
                                <p:cTn id="6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6500"/>
                            </p:stCondLst>
                            <p:childTnLst>
                              <p:par>
                                <p:cTn id="6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7000"/>
                            </p:stCondLst>
                            <p:childTnLst>
                              <p:par>
                                <p:cTn id="7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7500"/>
                            </p:stCondLst>
                            <p:childTnLst>
                              <p:par>
                                <p:cTn id="7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9500"/>
                            </p:stCondLst>
                            <p:childTnLst>
                              <p:par>
                                <p:cTn id="8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0000"/>
                            </p:stCondLst>
                            <p:childTnLst>
                              <p:par>
                                <p:cTn id="8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11111E-6 L 0.16371 -0.00463 L 0.16371 0.18148 L 0.02569 0.14236 " pathEditMode="relative" rAng="0" ptsTypes="AAAA">
                                      <p:cBhvr>
                                        <p:cTn id="8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" y="8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2000"/>
                            </p:stCondLst>
                            <p:childTnLst>
                              <p:par>
                                <p:cTn id="88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2500"/>
                            </p:stCondLst>
                            <p:childTnLst>
                              <p:par>
                                <p:cTn id="9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 animBg="1"/>
      <p:bldP spid="13" grpId="1" animBg="1"/>
      <p:bldP spid="13" grpId="2" animBg="1"/>
      <p:bldP spid="15" grpId="0" animBg="1"/>
      <p:bldP spid="15" grpId="1" animBg="1"/>
      <p:bldP spid="17" grpId="0" animBg="1"/>
      <p:bldP spid="17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4050"/>
          </a:xfrm>
        </p:spPr>
        <p:txBody>
          <a:bodyPr/>
          <a:lstStyle/>
          <a:p>
            <a:r>
              <a:rPr lang="tr-TR" sz="2400" dirty="0" smtClean="0">
                <a:solidFill>
                  <a:schemeClr val="bg1"/>
                </a:solidFill>
              </a:rPr>
              <a:t>Bilinmesi </a:t>
            </a:r>
            <a:r>
              <a:rPr lang="tr-TR" sz="2400" dirty="0" err="1" smtClean="0">
                <a:solidFill>
                  <a:schemeClr val="bg1"/>
                </a:solidFill>
              </a:rPr>
              <a:t>Gerekenler:SIM</a:t>
            </a:r>
            <a:r>
              <a:rPr lang="tr-TR" sz="2400" dirty="0" smtClean="0">
                <a:solidFill>
                  <a:schemeClr val="bg1"/>
                </a:solidFill>
              </a:rPr>
              <a:t> KART DEĞİŞİKLİĞİ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357188" y="1785938"/>
          <a:ext cx="8572560" cy="26484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9123"/>
                <a:gridCol w="4393437"/>
              </a:tblGrid>
              <a:tr h="42340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  <a:tr h="637277"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Müşteri PC.i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Erişim </a:t>
                      </a:r>
                      <a:r>
                        <a:rPr lang="tr-TR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log</a:t>
                      </a:r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r>
                        <a:rPr lang="tr-TR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ları</a:t>
                      </a:r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– </a:t>
                      </a:r>
                      <a:r>
                        <a:rPr lang="tr-TR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pc</a:t>
                      </a:r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tarama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950478"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Operatör Bayi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Kamera kayıtları – kimlik kopyası – arama, görüşme bilgileri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637277"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Dolandırıcılık </a:t>
                      </a:r>
                      <a:r>
                        <a:rPr lang="tr-TR" sz="18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işlem detayı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Banka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7500958" y="142852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  <p:sp>
        <p:nvSpPr>
          <p:cNvPr id="6" name="Oval 5"/>
          <p:cNvSpPr/>
          <p:nvPr/>
        </p:nvSpPr>
        <p:spPr>
          <a:xfrm>
            <a:off x="8572496" y="6357934"/>
            <a:ext cx="571504" cy="50006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1799" y="518778"/>
            <a:ext cx="7929562" cy="105283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r-TR" sz="2000" b="1" dirty="0" smtClean="0">
                <a:solidFill>
                  <a:schemeClr val="tx2">
                    <a:lumMod val="10000"/>
                  </a:schemeClr>
                </a:solidFill>
              </a:rPr>
              <a:t>POPÜLER YÖNTEMLERDEN ÜÇÜNCÜSÜ </a:t>
            </a:r>
            <a:endParaRPr lang="tr-TR" sz="2000" dirty="0" smtClean="0">
              <a:solidFill>
                <a:schemeClr val="tx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tr-TR" sz="20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7188" y="2357438"/>
            <a:ext cx="8572500" cy="714375"/>
          </a:xfrm>
          <a:prstGeom prst="rect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dirty="0">
                <a:solidFill>
                  <a:schemeClr val="bg1">
                    <a:lumMod val="50000"/>
                    <a:lumOff val="50000"/>
                  </a:schemeClr>
                </a:solidFill>
              </a:rPr>
              <a:t>Bilgi ve belgelerin fiziki yolla ve ya sistem aracılığı ile ele geçirilmesi</a:t>
            </a:r>
          </a:p>
        </p:txBody>
      </p:sp>
      <p:sp>
        <p:nvSpPr>
          <p:cNvPr id="5" name="Rectangle 4"/>
          <p:cNvSpPr/>
          <p:nvPr/>
        </p:nvSpPr>
        <p:spPr>
          <a:xfrm>
            <a:off x="357188" y="3214688"/>
            <a:ext cx="8572500" cy="714375"/>
          </a:xfrm>
          <a:prstGeom prst="rect">
            <a:avLst/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Güvenlik Araçlarının ele geçirilmesi ile yapılan </a:t>
            </a:r>
            <a:r>
              <a:rPr lang="tr-TR" sz="2400" dirty="0">
                <a:solidFill>
                  <a:schemeClr val="bg1">
                    <a:lumMod val="50000"/>
                    <a:lumOff val="50000"/>
                  </a:schemeClr>
                </a:solidFill>
              </a:rPr>
              <a:t>dolandırıcılık </a:t>
            </a:r>
            <a:r>
              <a:rPr lang="tr-TR" sz="24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girişimleri (SIM kart değiştirme-örnek olarak anlatılacak)</a:t>
            </a:r>
            <a:endParaRPr lang="tr-TR" sz="2400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7188" y="4071938"/>
            <a:ext cx="8572500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dirty="0">
                <a:solidFill>
                  <a:schemeClr val="tx2">
                    <a:lumMod val="10000"/>
                  </a:schemeClr>
                </a:solidFill>
              </a:rPr>
              <a:t>SMS-OTP Yönlendirme yoluyla yapılan dolandırıcılık girişimleri</a:t>
            </a:r>
          </a:p>
        </p:txBody>
      </p:sp>
      <p:sp>
        <p:nvSpPr>
          <p:cNvPr id="8" name="Oval 7"/>
          <p:cNvSpPr/>
          <p:nvPr/>
        </p:nvSpPr>
        <p:spPr>
          <a:xfrm>
            <a:off x="8572496" y="6357934"/>
            <a:ext cx="571504" cy="50006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  <p:sp>
        <p:nvSpPr>
          <p:cNvPr id="10" name="Oval 9"/>
          <p:cNvSpPr/>
          <p:nvPr/>
        </p:nvSpPr>
        <p:spPr>
          <a:xfrm>
            <a:off x="8290638" y="3428997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!</a:t>
            </a:r>
            <a:endParaRPr lang="tr-T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08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142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50"/>
                            </p:stCondLst>
                            <p:childTnLst>
                              <p:par>
                                <p:cTn id="5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3" grpId="2" build="p"/>
      <p:bldP spid="4" grpId="0" animBg="1"/>
      <p:bldP spid="4" grpId="1" animBg="1"/>
      <p:bldP spid="5" grpId="0" animBg="1"/>
      <p:bldP spid="5" grpId="1" animBg="1"/>
      <p:bldP spid="6" grpId="0" animBg="1"/>
      <p:bldP spid="8" grpId="0" animBg="1"/>
      <p:bldP spid="8" grpId="1" animBg="1"/>
      <p:bldP spid="10" grpId="0" animBg="1"/>
      <p:bldP spid="10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g_hi" descr="http://t3.gstatic.com/images?q=tbn:ANd9GcQOy8NpCdECUwxENLb06lunyE9qIpOm-LFo_tofOXeWDqigUvnrnP53WeKjl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28688" y="1428750"/>
            <a:ext cx="695325" cy="67945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8625"/>
            <a:ext cx="5319713" cy="338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14375" y="642938"/>
            <a:ext cx="26066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>
                <a:solidFill>
                  <a:schemeClr val="bg1"/>
                </a:solidFill>
                <a:latin typeface="Adobe Caslon Pro Bold" pitchFamily="18" charset="-94"/>
              </a:rPr>
              <a:t>Virüse uygun ortamlar</a:t>
            </a:r>
          </a:p>
        </p:txBody>
      </p:sp>
      <p:pic>
        <p:nvPicPr>
          <p:cNvPr id="7" name="Picture 6" descr="http://t0.gstatic.com/images?q=tbn:ANd9GcRqOiyeUgW7Ph4RZ8WREdaLgPIruL_s9_NIxwPs-mdYapn1a2YAPdCjX8R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188" y="642938"/>
            <a:ext cx="1714500" cy="1143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57813" y="2143125"/>
            <a:ext cx="3167062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ounded Rectangle 10"/>
          <p:cNvSpPr/>
          <p:nvPr/>
        </p:nvSpPr>
        <p:spPr bwMode="auto">
          <a:xfrm>
            <a:off x="214282" y="785794"/>
            <a:ext cx="6572296" cy="1357322"/>
          </a:xfrm>
          <a:prstGeom prst="roundRect">
            <a:avLst/>
          </a:prstGeom>
          <a:ln>
            <a:headEnd type="none" w="med" len="med"/>
            <a:tailEnd type="none" w="med" len="med"/>
          </a:ln>
          <a:scene3d>
            <a:camera prst="orthographicFront">
              <a:rot lat="20775862" lon="756385" rev="20893365"/>
            </a:camera>
            <a:lightRig rig="threePt" dir="t">
              <a:rot lat="0" lon="0" rev="1200000"/>
            </a:lightRig>
          </a:scene3d>
          <a:sp3d>
            <a:bevelT w="298450" h="25400" prst="slop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8288" tIns="0" rIns="0" bIns="0" anchor="ctr" upright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4000" b="1" dirty="0">
                <a:solidFill>
                  <a:schemeClr val="bg1"/>
                </a:solidFill>
              </a:rPr>
              <a:t>www.banka.com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85720" y="1500174"/>
            <a:ext cx="8215370" cy="3143272"/>
          </a:xfrm>
          <a:prstGeom prst="rect">
            <a:avLst/>
          </a:prstGeom>
          <a:solidFill>
            <a:schemeClr val="tx2">
              <a:lumMod val="75000"/>
            </a:schemeClr>
          </a:solidFill>
          <a:scene3d>
            <a:camera prst="orthographicFront"/>
            <a:lightRig rig="threePt" dir="t">
              <a:rot lat="0" lon="0" rev="1200000"/>
            </a:lightRig>
          </a:scene3d>
          <a:sp3d extrusionH="76200" contourW="285750">
            <a:bevelT w="533400" prst="relaxedInset"/>
            <a:extrusionClr>
              <a:schemeClr val="tx2">
                <a:lumMod val="40000"/>
                <a:lumOff val="60000"/>
              </a:schemeClr>
            </a:extrusionClr>
            <a:contourClr>
              <a:schemeClr val="tx1">
                <a:lumMod val="95000"/>
                <a:lumOff val="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</a:rPr>
              <a:t>Zararlı yazılım içeren e mailler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85720" y="1428736"/>
            <a:ext cx="8215370" cy="3143272"/>
          </a:xfrm>
          <a:prstGeom prst="rect">
            <a:avLst/>
          </a:prstGeom>
          <a:solidFill>
            <a:schemeClr val="tx2">
              <a:lumMod val="75000"/>
            </a:schemeClr>
          </a:solidFill>
          <a:scene3d>
            <a:camera prst="orthographicFront"/>
            <a:lightRig rig="threePt" dir="t">
              <a:rot lat="0" lon="0" rev="1200000"/>
            </a:lightRig>
          </a:scene3d>
          <a:sp3d extrusionH="76200" contourW="285750">
            <a:bevelT w="533400" prst="relaxedInset"/>
            <a:extrusionClr>
              <a:schemeClr val="tx2">
                <a:lumMod val="40000"/>
                <a:lumOff val="60000"/>
              </a:schemeClr>
            </a:extrusionClr>
            <a:contourClr>
              <a:schemeClr val="tx1">
                <a:lumMod val="95000"/>
                <a:lumOff val="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</a:rPr>
              <a:t>İnternetten dosya ve program indirmeler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85720" y="1357298"/>
            <a:ext cx="8215370" cy="3143272"/>
          </a:xfrm>
          <a:prstGeom prst="rect">
            <a:avLst/>
          </a:prstGeom>
          <a:solidFill>
            <a:schemeClr val="tx2">
              <a:lumMod val="75000"/>
            </a:schemeClr>
          </a:solidFill>
          <a:scene3d>
            <a:camera prst="orthographicFront"/>
            <a:lightRig rig="threePt" dir="t">
              <a:rot lat="0" lon="0" rev="1200000"/>
            </a:lightRig>
          </a:scene3d>
          <a:sp3d extrusionH="76200" contourW="285750">
            <a:bevelT w="533400" prst="relaxedInset"/>
            <a:extrusionClr>
              <a:schemeClr val="tx2">
                <a:lumMod val="40000"/>
                <a:lumOff val="60000"/>
              </a:schemeClr>
            </a:extrusionClr>
            <a:contourClr>
              <a:schemeClr val="tx1">
                <a:lumMod val="95000"/>
                <a:lumOff val="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</a:rPr>
              <a:t>Zararlı yazılım içeren cd-dvd ve diğer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</a:rPr>
              <a:t>arabirimler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85720" y="1428736"/>
            <a:ext cx="8072494" cy="3429024"/>
          </a:xfrm>
          <a:prstGeom prst="rect">
            <a:avLst/>
          </a:prstGeom>
          <a:solidFill>
            <a:schemeClr val="tx2">
              <a:lumMod val="75000"/>
            </a:schemeClr>
          </a:solidFill>
          <a:scene3d>
            <a:camera prst="orthographicFront"/>
            <a:lightRig rig="threePt" dir="t">
              <a:rot lat="0" lon="0" rev="1200000"/>
            </a:lightRig>
          </a:scene3d>
          <a:sp3d extrusionH="76200" contourW="285750">
            <a:bevelT w="533400" prst="relaxedInset"/>
            <a:extrusionClr>
              <a:schemeClr val="tx2">
                <a:lumMod val="40000"/>
                <a:lumOff val="60000"/>
              </a:schemeClr>
            </a:extrusionClr>
            <a:contourClr>
              <a:schemeClr val="tx1">
                <a:lumMod val="95000"/>
                <a:lumOff val="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</a:rPr>
              <a:t>Exploit: Güvenlik Açıklarını Kullanan yazılımlar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43313" y="3429000"/>
            <a:ext cx="2243137" cy="231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57313" y="285750"/>
            <a:ext cx="27971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 rot="491183">
            <a:off x="1444081" y="2483408"/>
            <a:ext cx="6429420" cy="714380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285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000" b="1" dirty="0" smtClean="0">
                <a:solidFill>
                  <a:schemeClr val="bg1"/>
                </a:solidFill>
              </a:rPr>
              <a:t>Virüs Aktif olması için müşterinin site ziyaretini bekler.</a:t>
            </a:r>
            <a:endParaRPr lang="tr-TR" sz="2000" b="1" dirty="0">
              <a:solidFill>
                <a:schemeClr val="bg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8286776" y="142852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!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6215074" y="3214686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!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8572496" y="6357934"/>
            <a:ext cx="571504" cy="50006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!</a:t>
            </a:r>
            <a:endParaRPr lang="tr-TR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190500"/>
            <a:ext cx="8191500" cy="6477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011140"/>
            <a:ext cx="5086350" cy="4857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78" y="1675809"/>
            <a:ext cx="4095750" cy="21050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53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27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7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2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7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25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250"/>
                            </p:stCondLst>
                            <p:childTnLst>
                              <p:par>
                                <p:cTn id="42" presetID="53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975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3750"/>
                            </p:stCondLst>
                            <p:childTnLst>
                              <p:par>
                                <p:cTn id="54" presetID="53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250"/>
                            </p:stCondLst>
                            <p:childTnLst>
                              <p:par>
                                <p:cTn id="60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750"/>
                            </p:stCondLst>
                            <p:childTnLst>
                              <p:par>
                                <p:cTn id="66" presetID="53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5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8750"/>
                            </p:stCondLst>
                            <p:childTnLst>
                              <p:par>
                                <p:cTn id="7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037E-7 L 0.17309 -0.00532 L 0.34479 -0.00208 L 0.19479 0.36065 L 0.18194 0.43426 L 0.24739 0.48171 L 0.35382 0.52616 L 0.47691 0.50255 L 0.57552 0.41343 L 0.58194 0.35046 L 0.67309 0.3912 L 0.72951 0.38634 L 0.74357 0.2956 L 0.72048 0.21343 L 0.69097 0.10903 L 0.76146 0.07338 L 0.68837 0.03241 L 0.77048 0.00671 L 0.66927 -0.08565 L 0.74496 -0.09491 L 0.69323 -0.15417 L 0.7191 -0.2331 L 0.74323 -0.19375 L 0.86163 -0.20139 L 0.94323 -0.21088 L 0.94861 -0.09236 " pathEditMode="relative" rAng="0" ptsTypes="AAAAAAAAAAAAAAAAAAAAAAAAAA">
                                      <p:cBhvr>
                                        <p:cTn id="7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400" y="1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3750"/>
                            </p:stCondLst>
                            <p:childTnLst>
                              <p:par>
                                <p:cTn id="7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8750"/>
                            </p:stCondLst>
                            <p:childTnLst>
                              <p:par>
                                <p:cTn id="7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44444E-6 L -0.62534 -0.00416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00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750"/>
                            </p:stCondLst>
                            <p:childTnLst>
                              <p:par>
                                <p:cTn id="8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2750"/>
                            </p:stCondLst>
                            <p:childTnLst>
                              <p:par>
                                <p:cTn id="8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500"/>
                            </p:stCondLst>
                            <p:childTnLst>
                              <p:par>
                                <p:cTn id="9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500"/>
                            </p:stCondLst>
                            <p:childTnLst>
                              <p:par>
                                <p:cTn id="103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5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500"/>
                            </p:stCondLst>
                            <p:childTnLst>
                              <p:par>
                                <p:cTn id="109" presetID="0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94687 -0.03403 L 0.96354 0.11829 L 1.00972 0.1831 L 0.90069 0.33866 " pathEditMode="relative" ptsTypes="AAAA">
                                      <p:cBhvr>
                                        <p:cTn id="11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7500"/>
                            </p:stCondLst>
                            <p:childTnLst>
                              <p:par>
                                <p:cTn id="1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7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3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4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000"/>
                            </p:stCondLst>
                            <p:childTnLst>
                              <p:par>
                                <p:cTn id="151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500"/>
                            </p:stCondLst>
                            <p:childTnLst>
                              <p:par>
                                <p:cTn id="15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000"/>
                            </p:stCondLst>
                            <p:childTnLst>
                              <p:par>
                                <p:cTn id="16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500"/>
                            </p:stCondLst>
                            <p:childTnLst>
                              <p:par>
                                <p:cTn id="16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4500"/>
                            </p:stCondLst>
                            <p:childTnLst>
                              <p:par>
                                <p:cTn id="16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6500"/>
                            </p:stCondLst>
                            <p:childTnLst>
                              <p:par>
                                <p:cTn id="17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78 -0.14894 L -0.00973 -0.034 L -0.01268 0.05689 L -0.02153 0.15656 L -0.04375 0.21045 L -0.08004 0.25185 L -0.1033 0.23427 L -0.13438 0.20606 L -0.14636 0.17137 L -0.1625 0.08048 L -0.16545 -0.00394 L -0.16545 -0.11656 L -0.1691 -0.20098 L -0.1816 -0.28099 L -0.19532 -0.3439 L -0.21094 -0.36124 L -0.22726 -0.36309 L -0.23021 -0.35893 " pathEditMode="relative" rAng="0" ptsTypes="AAAAAAAAAAAAAAAAAA">
                                      <p:cBhvr>
                                        <p:cTn id="17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00" y="9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8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2500"/>
                            </p:stCondLst>
                            <p:childTnLst>
                              <p:par>
                                <p:cTn id="18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4500"/>
                            </p:stCondLst>
                            <p:childTnLst>
                              <p:par>
                                <p:cTn id="188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9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loud 15"/>
          <p:cNvSpPr/>
          <p:nvPr/>
        </p:nvSpPr>
        <p:spPr>
          <a:xfrm>
            <a:off x="5500694" y="4714884"/>
            <a:ext cx="2857520" cy="1500198"/>
          </a:xfrm>
          <a:prstGeom prst="cloud">
            <a:avLst/>
          </a:prstGeom>
          <a:solidFill>
            <a:srgbClr val="DBE5F1"/>
          </a:solidFill>
          <a:scene3d>
            <a:camera prst="orthographicFront"/>
            <a:lightRig rig="threePt" dir="t"/>
          </a:scene3d>
          <a:sp3d>
            <a:bevelT w="203200"/>
            <a:bevelB w="31115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>
                <a:solidFill>
                  <a:schemeClr val="tx1"/>
                </a:solidFill>
                <a:latin typeface="Broadway" pitchFamily="82" charset="0"/>
              </a:rPr>
              <a:t>yönlendirme</a:t>
            </a:r>
          </a:p>
        </p:txBody>
      </p:sp>
      <p:pic>
        <p:nvPicPr>
          <p:cNvPr id="3" name="Picture 4" descr="http://www.nidokidos.org/userpix/38570_Sms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0" y="1285875"/>
            <a:ext cx="123825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25" y="3286125"/>
            <a:ext cx="131445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ounded Rectangle 21"/>
          <p:cNvSpPr/>
          <p:nvPr/>
        </p:nvSpPr>
        <p:spPr bwMode="auto">
          <a:xfrm>
            <a:off x="642910" y="3143248"/>
            <a:ext cx="2457450" cy="323850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8288" tIns="0" rIns="0" bIns="0" anchor="ctr" upright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b="1" dirty="0">
                <a:solidFill>
                  <a:sysClr val="windowText" lastClr="000000"/>
                </a:solidFill>
              </a:rPr>
              <a:t>www.banka.com</a:t>
            </a:r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500063" y="1285875"/>
            <a:ext cx="2857500" cy="2286000"/>
            <a:chOff x="500033" y="1285860"/>
            <a:chExt cx="2857519" cy="2286016"/>
          </a:xfrm>
        </p:grpSpPr>
        <p:pic>
          <p:nvPicPr>
            <p:cNvPr id="20491" name="Picture 2" descr="http://www.ilgazetesi.com.tr/wp-content/uploads/2011/06/Hacker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0033" y="1285860"/>
              <a:ext cx="2857519" cy="2286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2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1333432">
              <a:off x="2853057" y="2683369"/>
              <a:ext cx="370584" cy="804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Oval 8"/>
          <p:cNvSpPr/>
          <p:nvPr/>
        </p:nvSpPr>
        <p:spPr>
          <a:xfrm>
            <a:off x="8286776" y="142852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  <p:sp>
        <p:nvSpPr>
          <p:cNvPr id="10" name="Explosion 2 9"/>
          <p:cNvSpPr/>
          <p:nvPr/>
        </p:nvSpPr>
        <p:spPr>
          <a:xfrm>
            <a:off x="1214414" y="1714488"/>
            <a:ext cx="6572296" cy="4643470"/>
          </a:xfrm>
          <a:prstGeom prst="irregularSeal2">
            <a:avLst/>
          </a:prstGeom>
          <a:gradFill>
            <a:gsLst>
              <a:gs pos="2500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13500000" scaled="0"/>
          </a:gradFill>
          <a:ln>
            <a:solidFill>
              <a:srgbClr val="FF0000"/>
            </a:solidFill>
          </a:ln>
          <a:effectLst>
            <a:outerShdw blurRad="127000" dist="215900" dir="5400000" sx="101000" sy="101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dirty="0" smtClean="0"/>
              <a:t>Yönlendirilmiş SMS ile dolandırıcılık</a:t>
            </a:r>
          </a:p>
          <a:p>
            <a:pPr algn="ctr"/>
            <a:r>
              <a:rPr lang="tr-TR" sz="3200" dirty="0" smtClean="0"/>
              <a:t>tamamlanır</a:t>
            </a:r>
            <a:endParaRPr lang="tr-TR" sz="3200" dirty="0"/>
          </a:p>
        </p:txBody>
      </p:sp>
      <p:sp>
        <p:nvSpPr>
          <p:cNvPr id="11" name="Oval 10"/>
          <p:cNvSpPr/>
          <p:nvPr/>
        </p:nvSpPr>
        <p:spPr>
          <a:xfrm>
            <a:off x="8572496" y="6357934"/>
            <a:ext cx="571504" cy="50006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764 -0.03866 -0.0151 -0.07732 -0.00816 -0.09769 C -0.00121 -0.11806 0.02049 -0.11621 0.04184 -0.12246 C 0.0632 -0.12871 0.09827 -0.13912 0.11962 -0.13496 C 0.14098 -0.13079 0.15261 -0.10301 0.16962 -0.09769 C 0.18664 -0.09237 0.20868 -0.09584 0.22205 -0.10232 C 0.23542 -0.1088 0.24462 -0.12431 0.25 -0.13635 C 0.25539 -0.14838 0.25295 -0.16181 0.25452 -0.17524 C 0.25608 -0.18866 0.25243 -0.20533 0.2592 -0.21713 C 0.26598 -0.22894 0.28577 -0.23635 0.29532 -0.24653 C 0.30486 -0.25672 0.31025 -0.26829 0.31615 -0.27755 C 0.32205 -0.28681 0.32622 -0.2963 0.33125 -0.30232 C 0.33629 -0.30834 0.34132 -0.31088 0.34653 -0.3132 " pathEditMode="relative" ptsTypes="aaaaaaaaaaaaA">
                                      <p:cBhvr>
                                        <p:cTn id="22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3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6.2963E-6 C 0.004 0.00163 0.00764 0.0044 0.01163 0.00602 C 0.01493 0.01065 0.01875 0.01042 0.02327 0.01227 C 0.02622 0.01644 0.02865 0.01829 0.03264 0.02015 C 0.03629 0.02385 0.03872 0.02732 0.04306 0.0294 C 0.04931 0.04214 0.03924 0.02292 0.05226 0.04028 C 0.05434 0.04306 0.0559 0.04677 0.05816 0.04954 C 0.06077 0.05278 0.06389 0.05487 0.06632 0.0588 C 0.07205 0.06829 0.07275 0.08288 0.07795 0.09306 C 0.07882 0.09653 0.07882 0.10047 0.08021 0.10371 C 0.08212 0.10811 0.08715 0.11621 0.08715 0.11621 C 0.08872 0.12223 0.0915 0.1264 0.0941 0.13172 C 0.10087 0.16644 0.1059 0.21112 0.09063 0.2419 C 0.08802 0.25649 0.09202 0.24167 0.08611 0.24954 C 0.08525 0.2507 0.08559 0.25302 0.0849 0.25417 C 0.08403 0.25556 0.08264 0.25626 0.08143 0.25718 C 0.0783 0.26528 0.07344 0.27038 0.06736 0.27431 C 0.05018 0.29723 0.02275 0.30533 -3.61111E-6 0.3132 C -0.0217 0.32061 -0.04496 0.31413 -0.06736 0.31459 C -0.0908 0.31714 -0.0776 0.31621 -0.10694 0.31621 " pathEditMode="relative" ptsTypes="fffffffffffffffffffA">
                                      <p:cBhvr>
                                        <p:cTn id="3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50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500"/>
                            </p:stCondLst>
                            <p:childTnLst>
                              <p:par>
                                <p:cTn id="4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000"/>
                            </p:stCondLst>
                            <p:childTnLst>
                              <p:par>
                                <p:cTn id="4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695 0.31621 C -0.10816 0.33311 -0.10869 0.35672 -0.11858 0.36899 C -0.12101 0.37593 -0.1224 0.38218 -0.12674 0.38751 C -0.12917 0.39422 -0.13039 0.39584 -0.1349 0.40001 C -0.1356 0.40325 -0.13768 0.40602 -0.13855 0.40927 C -0.13941 0.41274 -0.13872 0.41667 -0.13959 0.42015 C -0.14098 0.42778 -0.14757 0.44098 -0.15226 0.44653 C -0.15799 0.45302 -0.16407 0.4551 -0.16997 0.46042 C -0.17639 0.46667 -0.1823 0.47385 -0.19063 0.47431 C -0.21077 0.47524 -0.23091 0.47547 -0.25105 0.47593 C -0.2599 0.4801 -0.26407 0.48635 -0.27327 0.48843 C -0.29063 0.48751 -0.30626 0.48635 -0.32327 0.4838 C -0.32605 0.48334 -0.33612 0.48172 -0.33941 0.48056 C -0.34185 0.47987 -0.34653 0.47755 -0.34653 0.47755 C -0.35539 0.46482 -0.36789 0.46065 -0.38021 0.4588 C -0.41164 0.46089 -0.4132 0.46181 -0.45001 0.46042 C -0.46928 0.4551 -0.48889 0.44746 -0.50816 0.44329 C -0.51355 0.44214 -0.51893 0.44144 -0.52431 0.44028 C -0.52935 0.43913 -0.53941 0.43727 -0.53941 0.43727 C -0.54185 0.43612 -0.54445 0.43589 -0.54653 0.43403 C -0.54879 0.43195 -0.55348 0.42778 -0.55348 0.42778 C -0.55382 0.42107 -0.5533 0.41413 -0.55452 0.40765 C -0.55487 0.40602 -0.56216 0.39908 -0.56268 0.39839 C -0.56372 0.397 -0.56407 0.39515 -0.56511 0.39376 C -0.56771 0.39028 -0.5724 0.3889 -0.57553 0.38751 C -0.57882 0.38589 -0.58212 0.38079 -0.5849 0.37825 C -0.58716 0.37362 -0.58855 0.36968 -0.58941 0.36436 C -0.58994 0.36181 -0.58959 0.3588 -0.59063 0.35649 C -0.59323 0.3507 -0.59757 0.34607 -0.60226 0.34422 C -0.60643 0.3382 -0.61285 0.33797 -0.61858 0.33635 C -0.62066 0.3345 -0.62362 0.33427 -0.62553 0.33172 C -0.62639 0.33056 -0.62605 0.32848 -0.62674 0.32709 C -0.63021 0.32015 -0.63577 0.31089 -0.64185 0.30857 C -0.64445 0.30487 -0.64671 0.30209 -0.64879 0.29769 C -0.64844 0.2919 -0.64914 0.28589 -0.64757 0.28056 C -0.64705 0.27871 -0.64462 0.2794 -0.64306 0.27894 C -0.63316 0.27663 -0.62691 0.2757 -0.61737 0.27431 C -0.60105 0.27477 -0.5849 0.27501 -0.56858 0.27593 C -0.56303 0.27616 -0.56094 0.29005 -0.55573 0.29445 C -0.5533 0.29977 -0.54914 0.30464 -0.54532 0.30857 C -0.54237 0.31181 -0.53594 0.31783 -0.53594 0.31783 C -0.53108 0.32778 -0.53698 0.31806 -0.529 0.32408 C -0.52066 0.33033 -0.53004 0.32755 -0.52205 0.3301 C -0.51823 0.33126 -0.51042 0.33334 -0.51042 0.33334 C -0.48091 0.3301 -0.45174 0.3264 -0.42327 0.31621 C -0.41806 0.31181 -0.41337 0.30672 -0.40816 0.30232 C -0.40573 0.29769 -0.40469 0.29376 -0.40348 0.28843 C -0.40313 0.27917 -0.40365 0.26968 -0.40226 0.26042 C -0.40174 0.25672 -0.39757 0.25116 -0.39757 0.25116 C -0.39896 0.23843 -0.40209 0.2301 -0.41164 0.2264 C -0.42119 0.21274 -0.43855 0.21343 -0.45105 0.20765 C -0.45521 0.20255 -0.46025 0.19584 -0.46511 0.19214 C -0.47726 0.18311 -0.49497 0.18427 -0.50816 0.18149 C -0.51754 0.1794 -0.52657 0.17593 -0.53594 0.17362 C -0.54549 0.1713 -0.55452 0.16714 -0.56389 0.16436 C -0.56667 0.16343 -0.57049 0.16297 -0.57327 0.16112 C -0.57553 0.1595 -0.58021 0.15649 -0.58021 0.15649 " pathEditMode="relative" ptsTypes="ffffffffffffffffffffffffffffffffffffffffffffffffffffffffA">
                                      <p:cBhvr>
                                        <p:cTn id="5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9000"/>
                            </p:stCondLst>
                            <p:childTnLst>
                              <p:par>
                                <p:cTn id="52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0"/>
                            </p:stCondLst>
                            <p:childTnLst>
                              <p:par>
                                <p:cTn id="6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1" animBg="1"/>
      <p:bldP spid="11" grpId="0" animBg="1"/>
      <p:bldP spid="11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20837">
            <a:off x="920738" y="663584"/>
            <a:ext cx="1954119" cy="2915369"/>
          </a:xfrm>
          <a:prstGeom prst="rect">
            <a:avLst/>
          </a:prstGeom>
          <a:noFill/>
          <a:ln w="60325">
            <a:solidFill>
              <a:srgbClr val="C00000"/>
            </a:solidFill>
            <a:miter lim="800000"/>
            <a:headEnd/>
            <a:tailEnd/>
          </a:ln>
          <a:effectLst>
            <a:outerShdw blurRad="304800" dist="304800" dir="4920000" sx="118000" sy="118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340768"/>
            <a:ext cx="4507000" cy="4041010"/>
          </a:xfrm>
          <a:prstGeom prst="rect">
            <a:avLst/>
          </a:prstGeom>
          <a:noFill/>
          <a:ln w="47625">
            <a:solidFill>
              <a:srgbClr val="C00000"/>
            </a:solidFill>
            <a:miter lim="800000"/>
            <a:headEnd/>
            <a:tailEnd/>
          </a:ln>
          <a:effectLst>
            <a:outerShdw blurRad="228600" dist="419100" dir="8760000" sx="101000" sy="101000" algn="ctr" rotWithShape="0">
              <a:schemeClr val="bg2">
                <a:alpha val="64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1821080">
            <a:off x="5222808" y="3089549"/>
            <a:ext cx="1321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27/10/2011</a:t>
            </a:r>
            <a:endParaRPr lang="tr-T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6429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32656"/>
            <a:ext cx="4267200" cy="6181725"/>
          </a:xfrm>
          <a:prstGeom prst="rect">
            <a:avLst/>
          </a:prstGeom>
          <a:noFill/>
          <a:ln>
            <a:noFill/>
          </a:ln>
          <a:effectLst>
            <a:outerShdw blurRad="508000" dist="965200" dir="10800000" algn="r" rotWithShape="0">
              <a:schemeClr val="bg1">
                <a:lumMod val="85000"/>
                <a:lumOff val="15000"/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3440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 10"/>
          <p:cNvGrpSpPr/>
          <p:nvPr/>
        </p:nvGrpSpPr>
        <p:grpSpPr>
          <a:xfrm>
            <a:off x="395536" y="260648"/>
            <a:ext cx="8496944" cy="3860003"/>
            <a:chOff x="519383" y="-192436"/>
            <a:chExt cx="8157073" cy="3600400"/>
          </a:xfrm>
          <a:effectLst>
            <a:reflection blurRad="6350" stA="50000" endA="300" endPos="55500" dist="101600" dir="5400000" sy="-100000" algn="bl" rotWithShape="0"/>
          </a:effectLst>
        </p:grpSpPr>
        <p:grpSp>
          <p:nvGrpSpPr>
            <p:cNvPr id="8" name="Group 7"/>
            <p:cNvGrpSpPr/>
            <p:nvPr/>
          </p:nvGrpSpPr>
          <p:grpSpPr>
            <a:xfrm>
              <a:off x="519383" y="-192436"/>
              <a:ext cx="8157073" cy="3600400"/>
              <a:chOff x="1664625" y="3030848"/>
              <a:chExt cx="7227855" cy="2731190"/>
            </a:xfrm>
          </p:grpSpPr>
          <p:pic>
            <p:nvPicPr>
              <p:cNvPr id="4" name="Picture 3" descr="mw1.jp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664625" y="3030848"/>
                <a:ext cx="7227855" cy="2731190"/>
              </a:xfrm>
              <a:prstGeom prst="rect">
                <a:avLst/>
              </a:prstGeom>
              <a:ln w="57150">
                <a:solidFill>
                  <a:schemeClr val="accent2">
                    <a:lumMod val="60000"/>
                    <a:lumOff val="40000"/>
                    <a:alpha val="64000"/>
                  </a:schemeClr>
                </a:solidFill>
              </a:ln>
              <a:effectLst>
                <a:glow rad="63500">
                  <a:schemeClr val="accent1">
                    <a:satMod val="175000"/>
                    <a:alpha val="63000"/>
                  </a:schemeClr>
                </a:glow>
                <a:reflection blurRad="914400" stA="82000" endPos="0" dir="5400000" sy="-100000" algn="bl" rotWithShape="0"/>
                <a:softEdge rad="12700"/>
              </a:effectLst>
              <a:scene3d>
                <a:camera prst="orthographicFront">
                  <a:rot lat="600000" lon="900000" rev="0"/>
                </a:camera>
                <a:lightRig rig="threePt" dir="t"/>
              </a:scene3d>
            </p:spPr>
          </p:pic>
          <p:sp>
            <p:nvSpPr>
              <p:cNvPr id="3" name="Metin kutusu 2"/>
              <p:cNvSpPr txBox="1"/>
              <p:nvPr/>
            </p:nvSpPr>
            <p:spPr>
              <a:xfrm>
                <a:off x="2171829" y="5157192"/>
                <a:ext cx="671979" cy="369332"/>
              </a:xfrm>
              <a:prstGeom prst="rect">
                <a:avLst/>
              </a:prstGeom>
              <a:noFill/>
              <a:ln w="57150">
                <a:solidFill>
                  <a:schemeClr val="accent2">
                    <a:lumMod val="60000"/>
                    <a:lumOff val="40000"/>
                    <a:alpha val="64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tr-TR" dirty="0" smtClean="0">
                    <a:solidFill>
                      <a:schemeClr val="bg1"/>
                    </a:solidFill>
                  </a:rPr>
                  <a:t>virüs</a:t>
                </a:r>
                <a:endParaRPr lang="tr-TR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" name="Metin kutusu 8"/>
            <p:cNvSpPr txBox="1"/>
            <p:nvPr/>
          </p:nvSpPr>
          <p:spPr>
            <a:xfrm>
              <a:off x="3512628" y="3125989"/>
              <a:ext cx="595035" cy="230832"/>
            </a:xfrm>
            <a:prstGeom prst="rect">
              <a:avLst/>
            </a:prstGeom>
            <a:noFill/>
            <a:ln w="57150">
              <a:solidFill>
                <a:schemeClr val="accent2">
                  <a:lumMod val="60000"/>
                  <a:lumOff val="40000"/>
                  <a:alpha val="64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tr-TR" sz="900" dirty="0" smtClean="0">
                  <a:solidFill>
                    <a:srgbClr val="002060"/>
                  </a:solidFill>
                </a:rPr>
                <a:t>Brezilya</a:t>
              </a:r>
              <a:endParaRPr lang="tr-TR" sz="900" dirty="0">
                <a:solidFill>
                  <a:srgbClr val="002060"/>
                </a:solidFill>
              </a:endParaRPr>
            </a:p>
          </p:txBody>
        </p:sp>
        <p:sp>
          <p:nvSpPr>
            <p:cNvPr id="10" name="Metin kutusu 9"/>
            <p:cNvSpPr txBox="1"/>
            <p:nvPr/>
          </p:nvSpPr>
          <p:spPr>
            <a:xfrm>
              <a:off x="3512628" y="1700808"/>
              <a:ext cx="620683" cy="369332"/>
            </a:xfrm>
            <a:prstGeom prst="rect">
              <a:avLst/>
            </a:prstGeom>
            <a:noFill/>
            <a:ln w="57150">
              <a:solidFill>
                <a:schemeClr val="accent2">
                  <a:lumMod val="60000"/>
                  <a:lumOff val="40000"/>
                  <a:alpha val="64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tr-TR" sz="900" dirty="0" smtClean="0">
                  <a:solidFill>
                    <a:srgbClr val="002060"/>
                  </a:solidFill>
                </a:rPr>
                <a:t>İspanya</a:t>
              </a:r>
            </a:p>
            <a:p>
              <a:r>
                <a:rPr lang="tr-TR" sz="900" dirty="0">
                  <a:solidFill>
                    <a:srgbClr val="002060"/>
                  </a:solidFill>
                </a:rPr>
                <a:t>P</a:t>
              </a:r>
              <a:r>
                <a:rPr lang="tr-TR" sz="900" dirty="0" smtClean="0">
                  <a:solidFill>
                    <a:srgbClr val="002060"/>
                  </a:solidFill>
                </a:rPr>
                <a:t>ortekiz</a:t>
              </a:r>
              <a:endParaRPr lang="tr-TR" sz="900" dirty="0">
                <a:solidFill>
                  <a:srgbClr val="002060"/>
                </a:solidFill>
              </a:endParaRPr>
            </a:p>
          </p:txBody>
        </p:sp>
      </p:grpSp>
      <p:sp>
        <p:nvSpPr>
          <p:cNvPr id="12" name="Oval 11"/>
          <p:cNvSpPr/>
          <p:nvPr/>
        </p:nvSpPr>
        <p:spPr>
          <a:xfrm>
            <a:off x="8572496" y="6357934"/>
            <a:ext cx="571504" cy="50006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!</a:t>
            </a:r>
            <a:endParaRPr lang="tr-T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59288"/>
          </a:xfrm>
        </p:spPr>
        <p:txBody>
          <a:bodyPr/>
          <a:lstStyle/>
          <a:p>
            <a:endParaRPr lang="tr-TR" dirty="0"/>
          </a:p>
          <a:p>
            <a:r>
              <a:rPr lang="tr-TR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İnternet Bankacılığı Vasıtasıyla Transfer Edilen Tutarların bıraktıkları izler.</a:t>
            </a:r>
          </a:p>
          <a:p>
            <a:endParaRPr lang="tr-TR" sz="4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lvl="2"/>
            <a:r>
              <a:rPr lang="tr-TR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Banka İçi İşlemler</a:t>
            </a:r>
          </a:p>
          <a:p>
            <a:pPr lvl="2"/>
            <a:r>
              <a:rPr lang="tr-TR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Banka Dışı İşlemler</a:t>
            </a:r>
            <a:endParaRPr lang="tr-TR" sz="4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8572496" y="6357934"/>
            <a:ext cx="571504" cy="50006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!</a:t>
            </a:r>
            <a:endParaRPr lang="tr-T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73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8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466" y="19050"/>
            <a:ext cx="42862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Pentagon 6"/>
          <p:cNvSpPr/>
          <p:nvPr/>
        </p:nvSpPr>
        <p:spPr>
          <a:xfrm>
            <a:off x="1285852" y="1214422"/>
            <a:ext cx="2786082" cy="285752"/>
          </a:xfrm>
          <a:prstGeom prst="homePlate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 prstMaterial="flat">
            <a:bevelT w="6350" h="6350" prst="convex"/>
            <a:bevelB h="635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Hazır Kart TL Yükleme</a:t>
            </a:r>
          </a:p>
        </p:txBody>
      </p:sp>
      <p:sp>
        <p:nvSpPr>
          <p:cNvPr id="20" name="Pentagon 19"/>
          <p:cNvSpPr/>
          <p:nvPr/>
        </p:nvSpPr>
        <p:spPr>
          <a:xfrm rot="10800000" flipV="1">
            <a:off x="9144000" y="1857364"/>
            <a:ext cx="2786082" cy="285752"/>
          </a:xfrm>
          <a:prstGeom prst="homePlate">
            <a:avLst/>
          </a:prstGeom>
          <a:solidFill>
            <a:srgbClr val="FFC000">
              <a:alpha val="66000"/>
            </a:srgbClr>
          </a:solidFill>
          <a:scene3d>
            <a:camera prst="orthographicFront"/>
            <a:lightRig rig="threePt" dir="t"/>
          </a:scene3d>
          <a:sp3d prstMaterial="flat">
            <a:bevelT w="6350" h="6350" prst="convex"/>
            <a:bevelB h="635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Hazır Kart TL kullanımı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0"/>
            <a:ext cx="1714500" cy="344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457191"/>
            <a:ext cx="1008725" cy="1543049"/>
          </a:xfrm>
          <a:prstGeom prst="rect">
            <a:avLst/>
          </a:prstGeom>
          <a:solidFill>
            <a:srgbClr val="FFC000">
              <a:alpha val="66000"/>
            </a:srgbClr>
          </a:solidFill>
          <a:ln w="41275">
            <a:solidFill>
              <a:srgbClr val="FFC000"/>
            </a:solidFill>
            <a:miter lim="800000"/>
            <a:headEnd/>
            <a:tailEnd/>
          </a:ln>
          <a:effectLst>
            <a:outerShdw blurRad="50800" dist="38100" dir="9420000" sx="107000" sy="107000" algn="t" rotWithShape="0">
              <a:srgbClr val="FF0000">
                <a:alpha val="23000"/>
              </a:srgbClr>
            </a:outerShdw>
          </a:effectLst>
          <a:scene3d>
            <a:camera prst="orthographicFront"/>
            <a:lightRig rig="threePt" dir="t"/>
          </a:scene3d>
          <a:sp3d prstMaterial="flat">
            <a:bevelT w="6350" h="6350" prst="convex"/>
            <a:bevelB h="6350" prst="convex"/>
          </a:sp3d>
        </p:spPr>
      </p:pic>
      <p:grpSp>
        <p:nvGrpSpPr>
          <p:cNvPr id="2" name="Group 12"/>
          <p:cNvGrpSpPr/>
          <p:nvPr/>
        </p:nvGrpSpPr>
        <p:grpSpPr>
          <a:xfrm rot="16200000">
            <a:off x="2143109" y="714357"/>
            <a:ext cx="1000132" cy="2714644"/>
            <a:chOff x="3857620" y="2714620"/>
            <a:chExt cx="1000132" cy="2928958"/>
          </a:xfrm>
          <a:solidFill>
            <a:srgbClr val="FFC000">
              <a:alpha val="66000"/>
            </a:srgbClr>
          </a:solidFill>
        </p:grpSpPr>
        <p:sp>
          <p:nvSpPr>
            <p:cNvPr id="10" name="Pentagon 9"/>
            <p:cNvSpPr/>
            <p:nvPr/>
          </p:nvSpPr>
          <p:spPr>
            <a:xfrm rot="5400000">
              <a:off x="2536017" y="4036223"/>
              <a:ext cx="2928958" cy="285752"/>
            </a:xfrm>
            <a:prstGeom prst="homePlate">
              <a:avLst/>
            </a:prstGeom>
            <a:grpFill/>
            <a:scene3d>
              <a:camera prst="orthographicFront"/>
              <a:lightRig rig="threePt" dir="t"/>
            </a:scene3d>
            <a:sp3d prstMaterial="flat">
              <a:bevelT w="6350" h="6350" prst="convex"/>
              <a:bevelB h="635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Döviz bozum</a:t>
              </a:r>
            </a:p>
          </p:txBody>
        </p:sp>
        <p:sp>
          <p:nvSpPr>
            <p:cNvPr id="11" name="Pentagon 10"/>
            <p:cNvSpPr/>
            <p:nvPr/>
          </p:nvSpPr>
          <p:spPr>
            <a:xfrm rot="5400000">
              <a:off x="2893207" y="4036223"/>
              <a:ext cx="2928958" cy="285752"/>
            </a:xfrm>
            <a:prstGeom prst="homePlate">
              <a:avLst/>
            </a:prstGeom>
            <a:grpFill/>
            <a:scene3d>
              <a:camera prst="orthographicFront"/>
              <a:lightRig rig="threePt" dir="t"/>
            </a:scene3d>
            <a:sp3d prstMaterial="flat">
              <a:bevelT w="6350" h="6350" prst="convex"/>
              <a:bevelB h="635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Vadeli Bozum</a:t>
              </a:r>
            </a:p>
          </p:txBody>
        </p:sp>
        <p:sp>
          <p:nvSpPr>
            <p:cNvPr id="12" name="Pentagon 11"/>
            <p:cNvSpPr/>
            <p:nvPr/>
          </p:nvSpPr>
          <p:spPr>
            <a:xfrm rot="5400000">
              <a:off x="3250397" y="4036223"/>
              <a:ext cx="2928958" cy="285752"/>
            </a:xfrm>
            <a:prstGeom prst="homePlate">
              <a:avLst/>
            </a:prstGeom>
            <a:grpFill/>
            <a:scene3d>
              <a:camera prst="orthographicFront"/>
              <a:lightRig rig="threePt" dir="t"/>
            </a:scene3d>
            <a:sp3d prstMaterial="flat">
              <a:bevelT w="6350" h="6350" prst="convex"/>
              <a:bevelB h="635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Yatırım İşlemleri Bozum</a:t>
              </a:r>
            </a:p>
          </p:txBody>
        </p:sp>
      </p:grpSp>
      <p:sp>
        <p:nvSpPr>
          <p:cNvPr id="5" name="Pentagon 4"/>
          <p:cNvSpPr/>
          <p:nvPr/>
        </p:nvSpPr>
        <p:spPr>
          <a:xfrm>
            <a:off x="1285852" y="500042"/>
            <a:ext cx="2786082" cy="285752"/>
          </a:xfrm>
          <a:prstGeom prst="homePlate">
            <a:avLst/>
          </a:prstGeom>
          <a:solidFill>
            <a:srgbClr val="FFC000">
              <a:alpha val="66000"/>
            </a:srgbClr>
          </a:solidFill>
          <a:scene3d>
            <a:camera prst="orthographicFront"/>
            <a:lightRig rig="threePt" dir="t"/>
          </a:scene3d>
          <a:sp3d prstMaterial="flat">
            <a:bevelT w="6350" h="6350" prst="convex"/>
            <a:bevelB h="635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Banka içi karta  Transfer</a:t>
            </a:r>
          </a:p>
        </p:txBody>
      </p:sp>
      <p:sp>
        <p:nvSpPr>
          <p:cNvPr id="6" name="Pentagon 5"/>
          <p:cNvSpPr/>
          <p:nvPr/>
        </p:nvSpPr>
        <p:spPr>
          <a:xfrm>
            <a:off x="1285852" y="857232"/>
            <a:ext cx="2786082" cy="285752"/>
          </a:xfrm>
          <a:prstGeom prst="homePlate">
            <a:avLst/>
          </a:prstGeom>
          <a:solidFill>
            <a:srgbClr val="FFC000">
              <a:alpha val="66000"/>
            </a:srgbClr>
          </a:solidFill>
          <a:scene3d>
            <a:camera prst="orthographicFront"/>
            <a:lightRig rig="threePt" dir="t"/>
          </a:scene3d>
          <a:sp3d prstMaterial="flat">
            <a:bevelT w="6350" h="6350" prst="convex"/>
            <a:bevelB h="635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Banka içi para transferi</a:t>
            </a:r>
          </a:p>
        </p:txBody>
      </p:sp>
      <p:sp>
        <p:nvSpPr>
          <p:cNvPr id="21" name="Pentagon 20"/>
          <p:cNvSpPr/>
          <p:nvPr/>
        </p:nvSpPr>
        <p:spPr>
          <a:xfrm>
            <a:off x="1285852" y="142852"/>
            <a:ext cx="2786082" cy="285752"/>
          </a:xfrm>
          <a:prstGeom prst="homePlate">
            <a:avLst/>
          </a:prstGeom>
          <a:solidFill>
            <a:srgbClr val="FFC000">
              <a:alpha val="66000"/>
            </a:srgbClr>
          </a:solidFill>
          <a:scene3d>
            <a:camera prst="orthographicFront"/>
            <a:lightRig rig="threePt" dir="t"/>
          </a:scene3d>
          <a:sp3d prstMaterial="flat">
            <a:bevelT w="6350" h="6350" prst="convex"/>
            <a:bevelB h="635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Müşteri Bilgileri</a:t>
            </a:r>
          </a:p>
        </p:txBody>
      </p:sp>
      <p:grpSp>
        <p:nvGrpSpPr>
          <p:cNvPr id="4" name="Group 16"/>
          <p:cNvGrpSpPr/>
          <p:nvPr/>
        </p:nvGrpSpPr>
        <p:grpSpPr>
          <a:xfrm>
            <a:off x="4929189" y="142852"/>
            <a:ext cx="2571749" cy="5429288"/>
            <a:chOff x="6143636" y="1860514"/>
            <a:chExt cx="2428892" cy="4643471"/>
          </a:xfrm>
          <a:solidFill>
            <a:srgbClr val="FFC000">
              <a:alpha val="66000"/>
            </a:srgbClr>
          </a:solidFill>
        </p:grpSpPr>
        <p:sp>
          <p:nvSpPr>
            <p:cNvPr id="15" name="Vertical Scroll 14"/>
            <p:cNvSpPr/>
            <p:nvPr/>
          </p:nvSpPr>
          <p:spPr>
            <a:xfrm>
              <a:off x="6143636" y="1860515"/>
              <a:ext cx="2428892" cy="4643470"/>
            </a:xfrm>
            <a:prstGeom prst="verticalScroll">
              <a:avLst/>
            </a:prstGeom>
            <a:grpFill/>
            <a:ln>
              <a:gradFill>
                <a:gsLst>
                  <a:gs pos="0">
                    <a:srgbClr val="FFC00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  <a:scene3d>
              <a:camera prst="orthographicFront"/>
              <a:lightRig rig="threePt" dir="t"/>
            </a:scene3d>
            <a:sp3d prstMaterial="flat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Ø"/>
                <a:defRPr/>
              </a:pPr>
              <a:r>
                <a:rPr lang="tr-T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Müşteri Bilgileri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tr-T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Ø"/>
                <a:defRPr/>
              </a:pPr>
              <a:r>
                <a:rPr lang="tr-T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Müşteri hesabından yapılan işlemlere dair “</a:t>
              </a:r>
              <a:r>
                <a:rPr lang="tr-TR" sz="14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log”lar</a:t>
              </a:r>
              <a:r>
                <a:rPr lang="tr-T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tr-T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Ø"/>
                <a:defRPr/>
              </a:pPr>
              <a:r>
                <a:rPr lang="tr-T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Alıcı banka, şube, hesap, ad soyadı bilgileri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tr-T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Ø"/>
                <a:defRPr/>
              </a:pPr>
              <a:r>
                <a:rPr lang="tr-T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Gönderilen kart numaraları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tr-T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Ø"/>
                <a:defRPr/>
              </a:pPr>
              <a:r>
                <a:rPr lang="tr-T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Banka içi transferin akıbeti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tr-T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Ø"/>
                <a:defRPr/>
              </a:pPr>
              <a:r>
                <a:rPr lang="tr-T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IP bilgisi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tr-T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Ø"/>
                <a:defRPr/>
              </a:pPr>
              <a:r>
                <a:rPr lang="tr-T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Hazır Kart numarası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tr-T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786578" y="1860514"/>
              <a:ext cx="1643074" cy="26478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prstMaterial="flat">
              <a:bevelT w="6350" h="6350" prst="convex"/>
              <a:bevelB h="6350" prst="convex"/>
            </a:sp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sz="12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BANKA BİLGİLERİ</a:t>
              </a:r>
            </a:p>
          </p:txBody>
        </p:sp>
      </p:grpSp>
      <p:grpSp>
        <p:nvGrpSpPr>
          <p:cNvPr id="13" name="Group 34"/>
          <p:cNvGrpSpPr>
            <a:grpSpLocks/>
          </p:cNvGrpSpPr>
          <p:nvPr/>
        </p:nvGrpSpPr>
        <p:grpSpPr bwMode="auto">
          <a:xfrm rot="21221070">
            <a:off x="539493" y="3263670"/>
            <a:ext cx="1004888" cy="2071687"/>
            <a:chOff x="2500298" y="3357562"/>
            <a:chExt cx="1004314" cy="2071702"/>
          </a:xfrm>
        </p:grpSpPr>
        <p:pic>
          <p:nvPicPr>
            <p:cNvPr id="3107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571736" y="3357562"/>
              <a:ext cx="914400" cy="1748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08" name="TextBox 30"/>
            <p:cNvSpPr txBox="1">
              <a:spLocks noChangeArrowheads="1"/>
            </p:cNvSpPr>
            <p:nvPr/>
          </p:nvSpPr>
          <p:spPr bwMode="auto">
            <a:xfrm>
              <a:off x="2500298" y="5106363"/>
              <a:ext cx="1004314" cy="322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tr-TR">
                  <a:latin typeface="Calibri" pitchFamily="34" charset="0"/>
                </a:rPr>
                <a:t>operatör</a:t>
              </a:r>
            </a:p>
          </p:txBody>
        </p:sp>
      </p:grpSp>
      <p:grpSp>
        <p:nvGrpSpPr>
          <p:cNvPr id="17" name="Group 37"/>
          <p:cNvGrpSpPr/>
          <p:nvPr/>
        </p:nvGrpSpPr>
        <p:grpSpPr>
          <a:xfrm>
            <a:off x="1428728" y="4643444"/>
            <a:ext cx="2428892" cy="1785952"/>
            <a:chOff x="6143636" y="1860515"/>
            <a:chExt cx="2428892" cy="4643470"/>
          </a:xfrm>
          <a:solidFill>
            <a:srgbClr val="FFC000">
              <a:alpha val="66000"/>
            </a:srgbClr>
          </a:solidFill>
        </p:grpSpPr>
        <p:sp>
          <p:nvSpPr>
            <p:cNvPr id="39" name="Vertical Scroll 38"/>
            <p:cNvSpPr/>
            <p:nvPr/>
          </p:nvSpPr>
          <p:spPr>
            <a:xfrm>
              <a:off x="6143636" y="1860515"/>
              <a:ext cx="2428892" cy="4643470"/>
            </a:xfrm>
            <a:prstGeom prst="verticalScroll">
              <a:avLst/>
            </a:prstGeom>
            <a:grpFill/>
            <a:ln>
              <a:gradFill>
                <a:gsLst>
                  <a:gs pos="0">
                    <a:srgbClr val="FFC00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  <a:scene3d>
              <a:camera prst="orthographicFront"/>
              <a:lightRig rig="threePt" dir="t"/>
            </a:scene3d>
            <a:sp3d prstMaterial="flat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Ø"/>
                <a:defRPr/>
              </a:pPr>
              <a:r>
                <a:rPr lang="tr-T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Hat Sahibi Bilgisi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(kimlik, adres…)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Ø"/>
                <a:defRPr/>
              </a:pPr>
              <a:endParaRPr lang="tr-T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Ø"/>
                <a:defRPr/>
              </a:pPr>
              <a:r>
                <a:rPr lang="tr-T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Kullanım Bilgisi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(Tarih, saat, arama…)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715140" y="1887605"/>
              <a:ext cx="1643074" cy="857377"/>
            </a:xfrm>
            <a:prstGeom prst="rect">
              <a:avLst/>
            </a:prstGeom>
            <a:solidFill>
              <a:srgbClr val="FFC000">
                <a:alpha val="0"/>
              </a:srgbClr>
            </a:solidFill>
            <a:scene3d>
              <a:camera prst="orthographicFront"/>
              <a:lightRig rig="threePt" dir="t"/>
            </a:scene3d>
            <a:sp3d prstMaterial="flat">
              <a:bevelT w="6350" h="6350" prst="convex"/>
              <a:bevelB h="6350" prst="convex"/>
            </a:sp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sz="12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OPERATÖR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542500" y="5611852"/>
            <a:ext cx="40612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</a:rPr>
              <a:t>Banka içi işlemler; </a:t>
            </a:r>
          </a:p>
          <a:p>
            <a:r>
              <a:rPr lang="tr-T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</a:rPr>
              <a:t>Hangi bilgiler, </a:t>
            </a:r>
          </a:p>
          <a:p>
            <a:r>
              <a:rPr lang="tr-T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</a:rPr>
              <a:t>                  nerede iz bırakıyor?</a:t>
            </a:r>
            <a:endParaRPr lang="tr-TR" dirty="0">
              <a:solidFill>
                <a:schemeClr val="bg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3929058" y="5572140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  <p:sp>
        <p:nvSpPr>
          <p:cNvPr id="26" name="Oval 25"/>
          <p:cNvSpPr/>
          <p:nvPr/>
        </p:nvSpPr>
        <p:spPr>
          <a:xfrm>
            <a:off x="357158" y="2214554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  <p:sp>
        <p:nvSpPr>
          <p:cNvPr id="27" name="Oval 26"/>
          <p:cNvSpPr/>
          <p:nvPr/>
        </p:nvSpPr>
        <p:spPr>
          <a:xfrm>
            <a:off x="8572496" y="6357934"/>
            <a:ext cx="571504" cy="50006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  <p:sp>
        <p:nvSpPr>
          <p:cNvPr id="24" name="Flowchart: Predefined Process 23"/>
          <p:cNvSpPr/>
          <p:nvPr/>
        </p:nvSpPr>
        <p:spPr>
          <a:xfrm>
            <a:off x="7628859" y="893445"/>
            <a:ext cx="1228340" cy="465538"/>
          </a:xfrm>
          <a:prstGeom prst="flowChartPredefinedProcess">
            <a:avLst/>
          </a:prstGeom>
          <a:gradFill flip="none" rotWithShape="1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13500000" scaled="0"/>
            <a:tileRect/>
          </a:gradFill>
          <a:ln>
            <a:solidFill>
              <a:schemeClr val="tx1">
                <a:alpha val="75000"/>
              </a:schemeClr>
            </a:solidFill>
          </a:ln>
          <a:scene3d>
            <a:camera prst="orthographicFront">
              <a:rot lat="20697865" lon="21246120" rev="18510"/>
            </a:camera>
            <a:lightRig rig="threePt" dir="t"/>
          </a:scene3d>
          <a:sp3d>
            <a:bevelB w="177800" h="1016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BANKA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69797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0.00023 C 0.01511 3.33333E-6 0.07153 0.00046 0.09028 0.00069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77556E-17 C 0.01511 2.77556E-17 0.07188 0.00069 0.0908 0.00069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C 0.01528 0.00047 0.07309 0.00186 0.09219 0.0023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500"/>
                            </p:stCondLst>
                            <p:childTnLst>
                              <p:par>
                                <p:cTn id="5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0.01364 C 0.01563 -0.0104 0.04514 -0.01341 0.09323 0.00509 C 0.14132 0.02359 0.15365 0.07355 0.28872 0.09737 C 0.42379 0.12119 0.77587 0.13807 0.904 0.14871 " pathEditMode="relative" rAng="0" ptsTypes="aaaa">
                                      <p:cBhvr>
                                        <p:cTn id="5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2" y="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500"/>
                            </p:stCondLst>
                            <p:childTnLst>
                              <p:par>
                                <p:cTn id="5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288 -0.00138 L 0.09288 -0.05413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500"/>
                            </p:stCondLst>
                            <p:childTnLst>
                              <p:par>
                                <p:cTn id="5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500"/>
                            </p:stCondLst>
                            <p:childTnLst>
                              <p:par>
                                <p:cTn id="6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33333E-6 C -0.06181 -0.00556 -0.12309 -0.01111 -0.15226 -0.00209 C -0.1816 0.00694 -0.16146 0.04352 -0.17535 0.05347 C -0.18924 0.06342 -0.21007 0.05671 -0.23525 0.0574 C -0.26042 0.0581 -0.29601 0.05416 -0.32622 0.0574 C -0.35643 0.06064 -0.40295 0.03287 -0.41684 0.07754 C -0.43073 0.12222 -0.34341 0.32546 -0.4092 0.32546 C -0.47552 0.32685 -0.69063 0.32708 -0.76459 0.32754 " pathEditMode="relative" rAng="0" ptsTypes="aaaaaata">
                                      <p:cBhvr>
                                        <p:cTn id="63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500"/>
                            </p:stCondLst>
                            <p:childTnLst>
                              <p:par>
                                <p:cTn id="6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2500"/>
                            </p:stCondLst>
                            <p:childTnLst>
                              <p:par>
                                <p:cTn id="6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7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6" grpId="0" animBg="1"/>
      <p:bldP spid="21" grpId="0" animBg="1"/>
      <p:bldP spid="23" grpId="0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entagon 17"/>
          <p:cNvSpPr/>
          <p:nvPr/>
        </p:nvSpPr>
        <p:spPr>
          <a:xfrm rot="10800000" flipV="1">
            <a:off x="9144000" y="2132856"/>
            <a:ext cx="2786082" cy="367450"/>
          </a:xfrm>
          <a:prstGeom prst="homePlate">
            <a:avLst/>
          </a:prstGeom>
          <a:solidFill>
            <a:srgbClr val="FFC000">
              <a:alpha val="66000"/>
            </a:srgbClr>
          </a:solidFill>
          <a:scene3d>
            <a:camera prst="orthographicFront"/>
            <a:lightRig rig="threePt" dir="t"/>
          </a:scene3d>
          <a:sp3d prstMaterial="flat">
            <a:bevelT w="6350" h="6350" prst="convex"/>
            <a:bevelB h="635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Banka dışı </a:t>
            </a:r>
            <a:r>
              <a:rPr lang="tr-TR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kart </a:t>
            </a:r>
            <a:r>
              <a:rPr lang="tr-T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Harcaması</a:t>
            </a:r>
          </a:p>
        </p:txBody>
      </p:sp>
      <p:sp>
        <p:nvSpPr>
          <p:cNvPr id="19" name="Pentagon 18"/>
          <p:cNvSpPr/>
          <p:nvPr/>
        </p:nvSpPr>
        <p:spPr>
          <a:xfrm rot="10800000" flipV="1">
            <a:off x="9144000" y="2571744"/>
            <a:ext cx="2786082" cy="500066"/>
          </a:xfrm>
          <a:prstGeom prst="homePlate">
            <a:avLst/>
          </a:prstGeom>
          <a:solidFill>
            <a:srgbClr val="FFC000">
              <a:alpha val="66000"/>
            </a:srgbClr>
          </a:solidFill>
          <a:scene3d>
            <a:camera prst="orthographicFront"/>
            <a:lightRig rig="threePt" dir="t"/>
          </a:scene3d>
          <a:sp3d prstMaterial="flat">
            <a:bevelT w="6350" h="6350" prst="convex"/>
            <a:bevelB h="635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Banka dışı para transferi </a:t>
            </a:r>
            <a:r>
              <a:rPr lang="tr-TR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Akibeti</a:t>
            </a:r>
            <a:endParaRPr lang="tr-TR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466" y="19050"/>
            <a:ext cx="42862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1285875" y="571480"/>
            <a:ext cx="2786063" cy="642938"/>
            <a:chOff x="1285852" y="1571612"/>
            <a:chExt cx="2786082" cy="642942"/>
          </a:xfrm>
        </p:grpSpPr>
        <p:sp>
          <p:nvSpPr>
            <p:cNvPr id="8" name="Pentagon 7"/>
            <p:cNvSpPr/>
            <p:nvPr/>
          </p:nvSpPr>
          <p:spPr>
            <a:xfrm>
              <a:off x="1285852" y="1571612"/>
              <a:ext cx="2786082" cy="285752"/>
            </a:xfrm>
            <a:prstGeom prst="homePlate">
              <a:avLst/>
            </a:prstGeom>
            <a:solidFill>
              <a:srgbClr val="FFC000"/>
            </a:solidFill>
            <a:scene3d>
              <a:camera prst="orthographicFront"/>
              <a:lightRig rig="threePt" dir="t"/>
            </a:scene3d>
            <a:sp3d prstMaterial="flat">
              <a:bevelT w="6350" h="6350" prst="convex"/>
              <a:bevelB h="635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Banka dışı karta  Transfer</a:t>
              </a:r>
            </a:p>
          </p:txBody>
        </p:sp>
        <p:sp>
          <p:nvSpPr>
            <p:cNvPr id="9" name="Pentagon 8"/>
            <p:cNvSpPr/>
            <p:nvPr/>
          </p:nvSpPr>
          <p:spPr>
            <a:xfrm>
              <a:off x="1285852" y="1928802"/>
              <a:ext cx="2786082" cy="285752"/>
            </a:xfrm>
            <a:prstGeom prst="homePlate">
              <a:avLst/>
            </a:prstGeom>
            <a:solidFill>
              <a:srgbClr val="FFC000"/>
            </a:solidFill>
            <a:scene3d>
              <a:camera prst="orthographicFront"/>
              <a:lightRig rig="threePt" dir="t"/>
            </a:scene3d>
            <a:sp3d prstMaterial="flat">
              <a:bevelT w="6350" h="6350" prst="convex"/>
              <a:bevelB h="635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Banka dışı para transferi</a:t>
              </a:r>
            </a:p>
          </p:txBody>
        </p:sp>
      </p:grp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0"/>
            <a:ext cx="1714500" cy="344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142852"/>
            <a:ext cx="1008725" cy="1543049"/>
          </a:xfrm>
          <a:prstGeom prst="rect">
            <a:avLst/>
          </a:prstGeom>
          <a:solidFill>
            <a:srgbClr val="FFC000">
              <a:alpha val="66000"/>
            </a:srgbClr>
          </a:solidFill>
          <a:ln w="41275">
            <a:solidFill>
              <a:srgbClr val="FFC000"/>
            </a:solidFill>
            <a:miter lim="800000"/>
            <a:headEnd/>
            <a:tailEnd/>
          </a:ln>
          <a:effectLst>
            <a:outerShdw blurRad="50800" dist="38100" dir="9420000" sx="107000" sy="107000" algn="t" rotWithShape="0">
              <a:srgbClr val="FF0000">
                <a:alpha val="23000"/>
              </a:srgbClr>
            </a:outerShdw>
          </a:effectLst>
          <a:scene3d>
            <a:camera prst="orthographicFront"/>
            <a:lightRig rig="threePt" dir="t"/>
          </a:scene3d>
          <a:sp3d prstMaterial="flat">
            <a:bevelT w="6350" h="6350" prst="convex"/>
            <a:bevelB h="6350" prst="convex"/>
          </a:sp3d>
        </p:spPr>
      </p:pic>
      <p:grpSp>
        <p:nvGrpSpPr>
          <p:cNvPr id="4" name="Group 16"/>
          <p:cNvGrpSpPr/>
          <p:nvPr/>
        </p:nvGrpSpPr>
        <p:grpSpPr>
          <a:xfrm>
            <a:off x="2071670" y="285728"/>
            <a:ext cx="2428892" cy="4420402"/>
            <a:chOff x="6143636" y="2557016"/>
            <a:chExt cx="2428892" cy="3946969"/>
          </a:xfrm>
          <a:solidFill>
            <a:srgbClr val="FFC000">
              <a:alpha val="66000"/>
            </a:srgbClr>
          </a:solidFill>
        </p:grpSpPr>
        <p:sp>
          <p:nvSpPr>
            <p:cNvPr id="15" name="Vertical Scroll 14"/>
            <p:cNvSpPr/>
            <p:nvPr/>
          </p:nvSpPr>
          <p:spPr>
            <a:xfrm>
              <a:off x="6143636" y="2557016"/>
              <a:ext cx="2428892" cy="3946969"/>
            </a:xfrm>
            <a:prstGeom prst="verticalScroll">
              <a:avLst/>
            </a:prstGeom>
            <a:grpFill/>
            <a:ln>
              <a:gradFill>
                <a:gsLst>
                  <a:gs pos="0">
                    <a:srgbClr val="FFC00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  <a:scene3d>
              <a:camera prst="orthographicFront"/>
              <a:lightRig rig="threePt" dir="t"/>
            </a:scene3d>
            <a:sp3d prstMaterial="flat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Ø"/>
                <a:defRPr/>
              </a:pPr>
              <a:r>
                <a:rPr lang="tr-TR" sz="1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Alıcı </a:t>
              </a:r>
              <a:r>
                <a:rPr lang="tr-T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Bilgileri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tr-T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Ø"/>
                <a:defRPr/>
              </a:pPr>
              <a:r>
                <a:rPr lang="tr-TR" sz="1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Alıcı </a:t>
              </a:r>
              <a:r>
                <a:rPr lang="tr-T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hesabından yapılan işlemlere dair </a:t>
              </a:r>
              <a:r>
                <a:rPr lang="tr-TR" sz="1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detaylar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sz="1400" b="1" dirty="0" smtClean="0">
                  <a:solidFill>
                    <a:schemeClr val="bg1"/>
                  </a:solidFill>
                </a:rPr>
                <a:t>-varsa diğer bankalardan aynı hesaba yapılan işlemler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sz="1400" b="1" dirty="0" smtClean="0">
                  <a:solidFill>
                    <a:schemeClr val="bg1"/>
                  </a:solidFill>
                </a:rPr>
                <a:t>-alıcı hesabından ilişkili diğer hesaplara transferler vs.</a:t>
              </a:r>
              <a:endParaRPr lang="tr-TR" sz="1400" b="1" dirty="0">
                <a:solidFill>
                  <a:schemeClr val="bg1"/>
                </a:solidFill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tr-T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Ø"/>
                <a:defRPr/>
              </a:pPr>
              <a:r>
                <a:rPr lang="tr-TR" sz="1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ATM-Şube kamera görüntüleri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tr-T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Ø"/>
                <a:defRPr/>
              </a:pPr>
              <a:r>
                <a:rPr lang="tr-TR" sz="1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Kart işlem </a:t>
              </a:r>
              <a:r>
                <a:rPr lang="tr-TR" sz="1400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logları</a:t>
              </a:r>
              <a:endParaRPr lang="tr-T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500826" y="2565994"/>
              <a:ext cx="2071702" cy="247332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 prstMaterial="flat">
              <a:bevelT w="6350" h="6350" prst="convex"/>
              <a:bevelB h="6350" prst="convex"/>
            </a:sp3d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DİĞER BANKA </a:t>
              </a:r>
              <a:r>
                <a:rPr lang="tr-TR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BİLGİLERİ</a:t>
              </a:r>
            </a:p>
          </p:txBody>
        </p:sp>
      </p:grpSp>
      <p:grpSp>
        <p:nvGrpSpPr>
          <p:cNvPr id="14" name="Group 36"/>
          <p:cNvGrpSpPr>
            <a:grpSpLocks/>
          </p:cNvGrpSpPr>
          <p:nvPr/>
        </p:nvGrpSpPr>
        <p:grpSpPr bwMode="auto">
          <a:xfrm>
            <a:off x="4852998" y="5143523"/>
            <a:ext cx="1290638" cy="1643063"/>
            <a:chOff x="0" y="5214950"/>
            <a:chExt cx="1291111" cy="1643050"/>
          </a:xfrm>
        </p:grpSpPr>
        <p:pic>
          <p:nvPicPr>
            <p:cNvPr id="3105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5214950"/>
              <a:ext cx="1291111" cy="1357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06" name="TextBox 35"/>
            <p:cNvSpPr txBox="1">
              <a:spLocks noChangeArrowheads="1"/>
            </p:cNvSpPr>
            <p:nvPr/>
          </p:nvSpPr>
          <p:spPr bwMode="auto">
            <a:xfrm>
              <a:off x="428596" y="6488668"/>
              <a:ext cx="56137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tr-TR">
                  <a:solidFill>
                    <a:schemeClr val="bg1"/>
                  </a:solidFill>
                  <a:latin typeface="Calibri" pitchFamily="34" charset="0"/>
                </a:rPr>
                <a:t>POS</a:t>
              </a:r>
            </a:p>
          </p:txBody>
        </p:sp>
      </p:grpSp>
      <p:grpSp>
        <p:nvGrpSpPr>
          <p:cNvPr id="22" name="Group 40"/>
          <p:cNvGrpSpPr/>
          <p:nvPr/>
        </p:nvGrpSpPr>
        <p:grpSpPr>
          <a:xfrm>
            <a:off x="6143604" y="4352330"/>
            <a:ext cx="2428892" cy="1214447"/>
            <a:chOff x="6143636" y="1860514"/>
            <a:chExt cx="2428892" cy="3759001"/>
          </a:xfrm>
          <a:solidFill>
            <a:srgbClr val="FFC000">
              <a:alpha val="66000"/>
            </a:srgbClr>
          </a:solidFill>
        </p:grpSpPr>
        <p:sp>
          <p:nvSpPr>
            <p:cNvPr id="42" name="Vertical Scroll 41"/>
            <p:cNvSpPr/>
            <p:nvPr/>
          </p:nvSpPr>
          <p:spPr>
            <a:xfrm>
              <a:off x="6143636" y="1860517"/>
              <a:ext cx="2428892" cy="3758998"/>
            </a:xfrm>
            <a:prstGeom prst="verticalScroll">
              <a:avLst/>
            </a:prstGeom>
            <a:grpFill/>
            <a:ln>
              <a:gradFill>
                <a:gsLst>
                  <a:gs pos="0">
                    <a:srgbClr val="FFC00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  <a:scene3d>
              <a:camera prst="orthographicFront"/>
              <a:lightRig rig="threePt" dir="t"/>
            </a:scene3d>
            <a:sp3d prstMaterial="flat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Fatura/Adres Bilgileri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Varsa.. Kamera Kaydı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tr-T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786578" y="1860514"/>
              <a:ext cx="1643074" cy="857377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 prstMaterial="flat">
              <a:bevelT w="6350" h="6350" prst="convex"/>
              <a:bevelB h="6350" prst="convex"/>
            </a:sp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İŞYERİ</a:t>
              </a:r>
            </a:p>
          </p:txBody>
        </p:sp>
      </p:grpSp>
      <p:sp>
        <p:nvSpPr>
          <p:cNvPr id="37" name="Vertical Scroll 36"/>
          <p:cNvSpPr/>
          <p:nvPr/>
        </p:nvSpPr>
        <p:spPr>
          <a:xfrm>
            <a:off x="149994" y="5674205"/>
            <a:ext cx="1928826" cy="500066"/>
          </a:xfrm>
          <a:prstGeom prst="verticalScroll">
            <a:avLst/>
          </a:prstGeom>
          <a:solidFill>
            <a:srgbClr val="FFC000">
              <a:alpha val="66000"/>
            </a:srgbClr>
          </a:solidFill>
          <a:ln>
            <a:gradFill>
              <a:gsLst>
                <a:gs pos="0">
                  <a:srgbClr val="FFC00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Üye işyeri Bilgileri</a:t>
            </a:r>
            <a:endParaRPr lang="tr-TR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Flowchart: Predefined Process 23"/>
          <p:cNvSpPr/>
          <p:nvPr/>
        </p:nvSpPr>
        <p:spPr>
          <a:xfrm>
            <a:off x="7628859" y="893445"/>
            <a:ext cx="1228340" cy="465538"/>
          </a:xfrm>
          <a:prstGeom prst="flowChartPredefinedProcess">
            <a:avLst/>
          </a:prstGeom>
          <a:gradFill flip="none" rotWithShape="1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13500000" scaled="0"/>
            <a:tileRect/>
          </a:gradFill>
          <a:scene3d>
            <a:camera prst="orthographicFront">
              <a:rot lat="20697865" lon="21246120" rev="18510"/>
            </a:camera>
            <a:lightRig rig="threePt" dir="t"/>
          </a:scene3d>
          <a:sp3d>
            <a:bevelB w="177800" h="1016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BANKA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14876" y="3429000"/>
            <a:ext cx="40988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chemeClr val="bg1"/>
                </a:solidFill>
                <a:latin typeface="Arial Black" pitchFamily="34" charset="0"/>
              </a:rPr>
              <a:t>Diğer Banka ve işyeri işlemleri;</a:t>
            </a:r>
          </a:p>
          <a:p>
            <a:r>
              <a:rPr lang="tr-TR" dirty="0" smtClean="0">
                <a:solidFill>
                  <a:schemeClr val="bg1"/>
                </a:solidFill>
                <a:latin typeface="Arial Black" pitchFamily="34" charset="0"/>
              </a:rPr>
              <a:t>Hangi bilgiler, </a:t>
            </a:r>
          </a:p>
          <a:p>
            <a:r>
              <a:rPr lang="tr-TR" dirty="0" smtClean="0">
                <a:solidFill>
                  <a:schemeClr val="bg1"/>
                </a:solidFill>
                <a:latin typeface="Arial Black" pitchFamily="34" charset="0"/>
              </a:rPr>
              <a:t>                 nerede iz bırakıyor?</a:t>
            </a:r>
            <a:endParaRPr lang="tr-TR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4214810" y="3071810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!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8572496" y="6357934"/>
            <a:ext cx="571504" cy="50006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!</a:t>
            </a:r>
            <a:endParaRPr lang="tr-TR" dirty="0">
              <a:solidFill>
                <a:schemeClr val="bg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45" y="3539747"/>
            <a:ext cx="1914525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321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24792E-6 C 0.02778 -0.00046 0.13837 -0.0185 0.1665 -0.003 C 0.2257 -0.00139 0.16997 0.04672 0.16875 0.09297 C 0.16875 0.13807 0.10226 0.1901 0.22448 0.19057 C 0.34063 0.20814 0.73177 0.19658 0.86528 0.1982 " pathEditMode="relative" rAng="0" ptsTypes="attaa">
                                      <p:cBhvr>
                                        <p:cTn id="1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00" y="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0074E-6 L -0.33073 -0.00208 L -0.42361 -0.00254 L -0.18594 0.56823 L -0.30816 0.56661 " pathEditMode="relative" rAng="0" ptsTypes="AAAAA">
                                      <p:cBhvr>
                                        <p:cTn id="2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00" y="2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5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85 0.05713 L -0.57952 0.05921 L -0.66111 0.05782 L -0.66528 0.34991 L -0.7625 0.35014 " pathEditMode="relative" rAng="0" ptsTypes="AAAAA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483" y="14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65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7" grpId="0" animBg="1"/>
      <p:bldP spid="25" grpId="0"/>
      <p:bldP spid="26" grpId="0" animBg="1"/>
      <p:bldP spid="26" grpId="1" animBg="1"/>
      <p:bldP spid="27" grpId="0" animBg="1"/>
      <p:bldP spid="27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207"/>
            <a:ext cx="9143999" cy="6712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741"/>
            <a:ext cx="9143999" cy="687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Oval 17"/>
          <p:cNvSpPr/>
          <p:nvPr/>
        </p:nvSpPr>
        <p:spPr>
          <a:xfrm>
            <a:off x="8316416" y="404664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!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8316416" y="653698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!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94989"/>
            <a:ext cx="5352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chemeClr val="bg1"/>
                </a:solidFill>
              </a:rPr>
              <a:t>GÜVENLİK SAĞLANMASI BEKLENEN SAHALAR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8572496" y="6357934"/>
            <a:ext cx="571504" cy="50006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!</a:t>
            </a:r>
            <a:endParaRPr lang="tr-T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70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1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1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  <p:bldP spid="19" grpId="1" animBg="1"/>
      <p:bldP spid="21" grpId="0" animBg="1"/>
      <p:bldP spid="21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>
                <a:solidFill>
                  <a:schemeClr val="bg1"/>
                </a:solidFill>
              </a:rPr>
              <a:t>Bireylerin sorumluluklarını yerine getirmesi</a:t>
            </a:r>
          </a:p>
          <a:p>
            <a:pPr marL="0" indent="0">
              <a:buNone/>
            </a:pPr>
            <a:endParaRPr lang="tr-TR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tr-TR" dirty="0" smtClean="0">
                <a:solidFill>
                  <a:schemeClr val="bg1"/>
                </a:solidFill>
              </a:rPr>
              <a:t>Kurumların Sorumluluklarını Yerine Getirmesi</a:t>
            </a:r>
          </a:p>
          <a:p>
            <a:pPr marL="0" indent="0">
              <a:buNone/>
            </a:pPr>
            <a:endParaRPr lang="tr-TR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tr-TR" dirty="0" smtClean="0">
                <a:solidFill>
                  <a:schemeClr val="bg1"/>
                </a:solidFill>
              </a:rPr>
              <a:t>Banka – Operatörler – Emniyet – Hukuk Sistemi Ortak Çalışmalarının temini ve zemini</a:t>
            </a:r>
          </a:p>
          <a:p>
            <a:pPr marL="0" indent="0">
              <a:buNone/>
            </a:pPr>
            <a:endParaRPr lang="tr-TR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tr-TR" dirty="0" smtClean="0">
                <a:solidFill>
                  <a:schemeClr val="bg1"/>
                </a:solidFill>
              </a:rPr>
              <a:t>Düzenleyici Çalışmaların tamamlanması</a:t>
            </a:r>
          </a:p>
          <a:p>
            <a:pPr marL="0" indent="0">
              <a:buNone/>
            </a:pPr>
            <a:endParaRPr lang="tr-TR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tr-TR" dirty="0" smtClean="0">
              <a:solidFill>
                <a:schemeClr val="bg1"/>
              </a:solidFill>
            </a:endParaRPr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Önlem?</a:t>
            </a:r>
            <a:endParaRPr lang="tr-TR" dirty="0"/>
          </a:p>
        </p:txBody>
      </p:sp>
      <p:sp>
        <p:nvSpPr>
          <p:cNvPr id="5" name="Oval 4"/>
          <p:cNvSpPr/>
          <p:nvPr/>
        </p:nvSpPr>
        <p:spPr>
          <a:xfrm>
            <a:off x="8572496" y="6357934"/>
            <a:ext cx="571504" cy="50006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!</a:t>
            </a:r>
            <a:endParaRPr lang="tr-T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70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763688" y="1412776"/>
            <a:ext cx="5904656" cy="3528392"/>
            <a:chOff x="1763688" y="1412776"/>
            <a:chExt cx="5904656" cy="3528392"/>
          </a:xfrm>
          <a:effectLst>
            <a:outerShdw blurRad="342900" dist="723900" dir="11520000" sx="110000" sy="110000" rotWithShape="0">
              <a:prstClr val="black">
                <a:alpha val="30000"/>
              </a:prstClr>
            </a:outerShdw>
          </a:effectLst>
        </p:grpSpPr>
        <p:sp>
          <p:nvSpPr>
            <p:cNvPr id="5" name="Rectangle 4"/>
            <p:cNvSpPr/>
            <p:nvPr/>
          </p:nvSpPr>
          <p:spPr>
            <a:xfrm>
              <a:off x="1763688" y="1412776"/>
              <a:ext cx="5904656" cy="3528392"/>
            </a:xfrm>
            <a:prstGeom prst="rect">
              <a:avLst/>
            </a:prstGeom>
            <a:solidFill>
              <a:srgbClr val="FFC000"/>
            </a:solidFill>
            <a:scene3d>
              <a:camera prst="orthographicFront"/>
              <a:lightRig rig="soft" dir="t"/>
            </a:scene3d>
            <a:sp3d extrusionH="234950" contourW="139700">
              <a:bevelT w="139700" h="158750" prst="relaxedInset"/>
              <a:bevelB w="120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785028" y="2348880"/>
              <a:ext cx="5827108" cy="1754326"/>
            </a:xfrm>
            <a:prstGeom prst="rect">
              <a:avLst/>
            </a:prstGeom>
            <a:noFill/>
            <a:scene3d>
              <a:camera prst="orthographicFront"/>
              <a:lightRig rig="threePt" dir="t">
                <a:rot lat="0" lon="0" rev="7800000"/>
              </a:lightRig>
            </a:scene3d>
            <a:sp3d prstMaterial="matte"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tr-TR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KATILIMINIZ İÇİN</a:t>
              </a:r>
            </a:p>
            <a:p>
              <a:pPr algn="ctr"/>
              <a:r>
                <a:rPr lang="tr-TR" sz="54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TEŞEKKÜRLER</a:t>
              </a:r>
              <a:endParaRPr lang="en-US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640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65537" y="658315"/>
            <a:ext cx="5394895" cy="5362973"/>
          </a:xfrm>
          <a:prstGeom prst="rect">
            <a:avLst/>
          </a:prstGeom>
          <a:noFill/>
          <a:ln w="50800" cap="rnd">
            <a:solidFill>
              <a:schemeClr val="bg1">
                <a:lumMod val="95000"/>
                <a:lumOff val="5000"/>
              </a:schemeClr>
            </a:solidFill>
            <a:round/>
            <a:headEnd/>
            <a:tailEnd/>
          </a:ln>
          <a:effectLst>
            <a:outerShdw blurRad="965200" dist="152400" dir="7440000" sx="102000" sy="102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36512" y="932527"/>
            <a:ext cx="27238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NELER</a:t>
            </a:r>
          </a:p>
          <a:p>
            <a:r>
              <a:rPr lang="tr-TR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ÇALINIYOR</a:t>
            </a:r>
            <a:endParaRPr lang="tr-TR" sz="3600" b="1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Oval 9"/>
          <p:cNvSpPr/>
          <p:nvPr/>
        </p:nvSpPr>
        <p:spPr>
          <a:xfrm>
            <a:off x="1835696" y="988639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innerShdw blurRad="254000" dist="139700" dir="18900000">
              <a:prstClr val="black">
                <a:alpha val="6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  <p:sp>
        <p:nvSpPr>
          <p:cNvPr id="11" name="Oval 10"/>
          <p:cNvSpPr/>
          <p:nvPr/>
        </p:nvSpPr>
        <p:spPr>
          <a:xfrm>
            <a:off x="8460432" y="6381328"/>
            <a:ext cx="430908" cy="35165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  <p:grpSp>
        <p:nvGrpSpPr>
          <p:cNvPr id="8" name="Diagram group"/>
          <p:cNvGrpSpPr/>
          <p:nvPr/>
        </p:nvGrpSpPr>
        <p:grpSpPr>
          <a:xfrm>
            <a:off x="611560" y="2708921"/>
            <a:ext cx="3105699" cy="3456382"/>
            <a:chOff x="3629253" y="1143000"/>
            <a:chExt cx="1988820" cy="2286000"/>
          </a:xfrm>
          <a:effectLst>
            <a:outerShdw blurRad="342900" dist="139700" dir="16200000" sx="109000" sy="109000" rotWithShape="0">
              <a:prstClr val="black">
                <a:alpha val="43000"/>
              </a:prstClr>
            </a:outerShdw>
          </a:effectLst>
          <a:scene3d>
            <a:camera prst="perspectiveHeroicExtremeRightFacing" zoom="82000">
              <a:rot lat="21300000" lon="20400000" rev="180000"/>
            </a:camera>
            <a:lightRig rig="morning" dir="t">
              <a:rot lat="0" lon="0" rev="20400000"/>
            </a:lightRig>
          </a:scene3d>
        </p:grpSpPr>
        <p:grpSp>
          <p:nvGrpSpPr>
            <p:cNvPr id="9" name="Group 8"/>
            <p:cNvGrpSpPr/>
            <p:nvPr/>
          </p:nvGrpSpPr>
          <p:grpSpPr>
            <a:xfrm>
              <a:off x="3629253" y="1143000"/>
              <a:ext cx="1988820" cy="2286000"/>
              <a:chOff x="3629253" y="1143000"/>
              <a:chExt cx="1988820" cy="2286000"/>
            </a:xfrm>
          </p:grpSpPr>
          <p:sp>
            <p:nvSpPr>
              <p:cNvPr id="12" name="Hexagon 11"/>
              <p:cNvSpPr/>
              <p:nvPr/>
            </p:nvSpPr>
            <p:spPr>
              <a:xfrm rot="5400000">
                <a:off x="3480663" y="1291590"/>
                <a:ext cx="2286000" cy="1988820"/>
              </a:xfrm>
              <a:prstGeom prst="hexagon">
                <a:avLst>
                  <a:gd name="adj" fmla="val 25000"/>
                  <a:gd name="vf" fmla="val 115470"/>
                </a:avLst>
              </a:prstGeom>
              <a:sp3d extrusionH="190500" prstMaterial="matte">
                <a:bevelT w="120650" h="38100" prst="relaxedInset"/>
                <a:bevelB w="120650" h="57150" prst="relaxedInset"/>
                <a:contourClr>
                  <a:schemeClr val="bg1"/>
                </a:contourClr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shade val="5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5">
                  <a:shade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3" name="Hexagon 4"/>
              <p:cNvSpPr/>
              <p:nvPr/>
            </p:nvSpPr>
            <p:spPr>
              <a:xfrm>
                <a:off x="3939177" y="1499235"/>
                <a:ext cx="1368972" cy="157353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6200" tIns="76200" rIns="76200" bIns="76200" numCol="1" spcCol="1270" anchor="ctr" anchorCtr="0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tr-TR" sz="3200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KONTROL</a:t>
                </a:r>
              </a:p>
              <a:p>
                <a:pPr lvl="0"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tr-TR" sz="3200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+</a:t>
                </a:r>
              </a:p>
              <a:p>
                <a:pPr lvl="0"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tr-TR" sz="3200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BİLGİ</a:t>
                </a:r>
                <a:endParaRPr lang="tr-TR" sz="3200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6639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50"/>
                            </p:stCondLst>
                            <p:childTnLst>
                              <p:par>
                                <p:cTn id="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animBg="1"/>
      <p:bldP spid="10" grpId="1" animBg="1"/>
      <p:bldP spid="11" grpId="0" animBg="1"/>
      <p:bldP spid="1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587828" y="2132856"/>
            <a:ext cx="5160636" cy="3884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37592"/>
            <a:ext cx="8219256" cy="571128"/>
          </a:xfr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Nereden Çalınıyor</a:t>
            </a:r>
            <a:endParaRPr lang="tr-TR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11527" y="2276872"/>
            <a:ext cx="45857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Twitter – facebook – exploit – virüsler</a:t>
            </a:r>
          </a:p>
          <a:p>
            <a:r>
              <a:rPr lang="tr-TR" dirty="0" smtClean="0"/>
              <a:t> </a:t>
            </a:r>
          </a:p>
          <a:p>
            <a:endParaRPr lang="tr-TR" dirty="0" smtClean="0"/>
          </a:p>
          <a:p>
            <a:r>
              <a:rPr lang="tr-TR" dirty="0" smtClean="0"/>
              <a:t>Zararalı mailler – sosyal mühendislik – </a:t>
            </a:r>
          </a:p>
          <a:p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Çöp kutuları – posta kutuları – pos – </a:t>
            </a:r>
          </a:p>
          <a:p>
            <a:r>
              <a:rPr lang="tr-TR" dirty="0" smtClean="0"/>
              <a:t>Atm makineleri - </a:t>
            </a:r>
            <a:r>
              <a:rPr lang="tr-TR" sz="5400" dirty="0" smtClean="0"/>
              <a:t>...</a:t>
            </a:r>
            <a:endParaRPr lang="tr-TR" sz="5400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513381"/>
              </p:ext>
            </p:extLst>
          </p:nvPr>
        </p:nvGraphicFramePr>
        <p:xfrm>
          <a:off x="4087894" y="2418608"/>
          <a:ext cx="4464822" cy="27378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88274"/>
                <a:gridCol w="1488274"/>
                <a:gridCol w="1488274"/>
              </a:tblGrid>
              <a:tr h="848084">
                <a:tc>
                  <a:txBody>
                    <a:bodyPr/>
                    <a:lstStyle/>
                    <a:p>
                      <a:pPr algn="ctr"/>
                      <a:r>
                        <a:rPr lang="tr-TR" sz="2800" spc="-15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twitter</a:t>
                      </a:r>
                      <a:endParaRPr lang="tr-TR" sz="2800" spc="-15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gradFill flip="none" rotWithShape="1">
                      <a:gsLst>
                        <a:gs pos="4900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800" spc="-15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facebook</a:t>
                      </a:r>
                      <a:endParaRPr lang="tr-TR" sz="2800" spc="-15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gradFill flip="none" rotWithShape="1">
                      <a:gsLst>
                        <a:gs pos="4900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800" spc="-15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exploit</a:t>
                      </a:r>
                      <a:endParaRPr lang="tr-TR" sz="2800" spc="-15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gradFill flip="none" rotWithShape="1">
                      <a:gsLst>
                        <a:gs pos="4900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848084">
                <a:tc>
                  <a:txBody>
                    <a:bodyPr/>
                    <a:lstStyle/>
                    <a:p>
                      <a:pPr algn="ctr"/>
                      <a:r>
                        <a:rPr lang="tr-TR" sz="2800" spc="-15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phishing</a:t>
                      </a:r>
                      <a:endParaRPr lang="tr-TR" sz="2800" spc="-15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gradFill flip="none" rotWithShape="1">
                      <a:gsLst>
                        <a:gs pos="4900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800" spc="-15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Spam mails</a:t>
                      </a:r>
                      <a:endParaRPr lang="tr-TR" sz="2800" spc="-15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gradFill flip="none" rotWithShape="1">
                      <a:gsLst>
                        <a:gs pos="4900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800" spc="-15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Scam mails</a:t>
                      </a:r>
                      <a:endParaRPr lang="tr-TR" sz="2800" spc="-15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gradFill flip="none" rotWithShape="1">
                      <a:gsLst>
                        <a:gs pos="4900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848084">
                <a:tc>
                  <a:txBody>
                    <a:bodyPr/>
                    <a:lstStyle/>
                    <a:p>
                      <a:pPr algn="ctr"/>
                      <a:r>
                        <a:rPr lang="tr-TR" sz="2800" spc="-15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Key logger</a:t>
                      </a:r>
                      <a:endParaRPr lang="tr-TR" sz="2800" spc="-15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gradFill flip="none" rotWithShape="1">
                      <a:gsLst>
                        <a:gs pos="4900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800" spc="-15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Screen logger</a:t>
                      </a:r>
                      <a:endParaRPr lang="tr-TR" sz="2800" spc="-15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gradFill flip="none" rotWithShape="1">
                      <a:gsLst>
                        <a:gs pos="4900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800" spc="-15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virüsler</a:t>
                      </a:r>
                      <a:endParaRPr lang="tr-TR" sz="2800" spc="-15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gradFill flip="none" rotWithShape="1">
                      <a:gsLst>
                        <a:gs pos="4900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14351" name="Picture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87894" y="2347170"/>
            <a:ext cx="4522805" cy="2725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27" descr="pat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16456" y="2347170"/>
            <a:ext cx="4580789" cy="2748473"/>
          </a:xfrm>
          <a:prstGeom prst="rect">
            <a:avLst/>
          </a:prstGeom>
        </p:spPr>
      </p:pic>
      <p:pic>
        <p:nvPicPr>
          <p:cNvPr id="32" name="Picture 31" descr="cop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95936" y="2262622"/>
            <a:ext cx="4638774" cy="287657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166797" y="1588730"/>
            <a:ext cx="74090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ÇÖP</a:t>
            </a:r>
            <a:endParaRPr lang="en-U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15616" y="1979332"/>
            <a:ext cx="89960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KART</a:t>
            </a:r>
          </a:p>
          <a:p>
            <a:pPr algn="ctr"/>
            <a:r>
              <a:rPr lang="tr-TR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POS</a:t>
            </a:r>
          </a:p>
          <a:p>
            <a:pPr algn="ctr"/>
            <a:r>
              <a:rPr lang="tr-TR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ATM</a:t>
            </a:r>
            <a:endParaRPr lang="en-U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6277" y="2996952"/>
            <a:ext cx="306757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SOSYAL MÜHENDİSLİK</a:t>
            </a:r>
            <a:endParaRPr lang="en-U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7502" y="3356992"/>
            <a:ext cx="2892330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INTERNET</a:t>
            </a:r>
          </a:p>
          <a:p>
            <a:pPr algn="ctr"/>
            <a:r>
              <a:rPr lang="tr-TR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SOSYAL </a:t>
            </a:r>
            <a:r>
              <a:rPr lang="tr-TR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AĞLAR</a:t>
            </a:r>
          </a:p>
          <a:p>
            <a:pPr algn="ctr"/>
            <a:r>
              <a:rPr lang="tr-TR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ZARARLI SİTELER</a:t>
            </a:r>
          </a:p>
          <a:p>
            <a:pPr algn="ctr"/>
            <a:r>
              <a:rPr lang="tr-TR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ZARARLI MAİLLER</a:t>
            </a:r>
            <a:endParaRPr lang="tr-TR" sz="20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tr-TR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BİLGİSAYAR</a:t>
            </a:r>
          </a:p>
          <a:p>
            <a:pPr algn="ctr"/>
            <a:r>
              <a:rPr lang="tr-TR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DONANIMLAR</a:t>
            </a:r>
          </a:p>
          <a:p>
            <a:pPr algn="ctr"/>
            <a:r>
              <a:rPr lang="tr-TR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CD</a:t>
            </a:r>
          </a:p>
          <a:p>
            <a:pPr algn="ctr"/>
            <a:r>
              <a:rPr lang="tr-TR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TAŞINABİLİR BELLEK</a:t>
            </a:r>
          </a:p>
          <a:p>
            <a:pPr algn="ctr"/>
            <a:r>
              <a:rPr lang="tr-TR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</a:t>
            </a:r>
          </a:p>
          <a:p>
            <a:pPr algn="ctr"/>
            <a:endParaRPr lang="en-U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Oval 13"/>
          <p:cNvSpPr/>
          <p:nvPr/>
        </p:nvSpPr>
        <p:spPr>
          <a:xfrm>
            <a:off x="8572496" y="6357934"/>
            <a:ext cx="571504" cy="50006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6889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6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2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500"/>
                            </p:stCondLst>
                            <p:childTnLst>
                              <p:par>
                                <p:cTn id="4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10" grpId="0"/>
      <p:bldP spid="11" grpId="0"/>
      <p:bldP spid="12" grpId="0"/>
      <p:bldP spid="14" grpId="0" animBg="1"/>
      <p:bldP spid="1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1799" y="518778"/>
            <a:ext cx="7929562" cy="105283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r-TR" sz="2000" b="1" dirty="0" smtClean="0">
                <a:solidFill>
                  <a:schemeClr val="tx2">
                    <a:lumMod val="10000"/>
                  </a:schemeClr>
                </a:solidFill>
              </a:rPr>
              <a:t>ESAS İTİBARI İLE INTERNET BANKACILIĞI DOLANDIRICILIKLARINDA KULLANILAN POPÜLER YÖNTEMLERİ ÜÇ ŞEKİLDE DERLEYEBİLİRİZ: </a:t>
            </a:r>
            <a:endParaRPr lang="tr-TR" sz="2000" dirty="0" smtClean="0">
              <a:solidFill>
                <a:schemeClr val="tx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tr-TR" sz="20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7188" y="2357438"/>
            <a:ext cx="8572500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dirty="0">
                <a:solidFill>
                  <a:schemeClr val="tx2">
                    <a:lumMod val="10000"/>
                  </a:schemeClr>
                </a:solidFill>
              </a:rPr>
              <a:t>Bilgi ve belgelerin fiziki yolla ve ya sistem aracılığı ile ele geçirilmesi</a:t>
            </a:r>
          </a:p>
        </p:txBody>
      </p:sp>
      <p:sp>
        <p:nvSpPr>
          <p:cNvPr id="5" name="Rectangle 4"/>
          <p:cNvSpPr/>
          <p:nvPr/>
        </p:nvSpPr>
        <p:spPr>
          <a:xfrm>
            <a:off x="357188" y="3214688"/>
            <a:ext cx="8572500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dirty="0" smtClean="0">
                <a:solidFill>
                  <a:schemeClr val="tx2">
                    <a:lumMod val="10000"/>
                  </a:schemeClr>
                </a:solidFill>
              </a:rPr>
              <a:t>Güvenlik Araçlarının ele geçirilmesi ile yapılan </a:t>
            </a:r>
            <a:r>
              <a:rPr lang="tr-TR" sz="2400" dirty="0">
                <a:solidFill>
                  <a:schemeClr val="tx2">
                    <a:lumMod val="10000"/>
                  </a:schemeClr>
                </a:solidFill>
              </a:rPr>
              <a:t>dolandırıcılık </a:t>
            </a:r>
            <a:r>
              <a:rPr lang="tr-TR" sz="2400" dirty="0" smtClean="0">
                <a:solidFill>
                  <a:schemeClr val="tx2">
                    <a:lumMod val="10000"/>
                  </a:schemeClr>
                </a:solidFill>
              </a:rPr>
              <a:t>girişimleri (SIM kart değiştirme-örnek olarak anlatılacak)</a:t>
            </a:r>
            <a:endParaRPr lang="tr-TR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7188" y="4071938"/>
            <a:ext cx="8572500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dirty="0">
                <a:solidFill>
                  <a:schemeClr val="tx2">
                    <a:lumMod val="10000"/>
                  </a:schemeClr>
                </a:solidFill>
              </a:rPr>
              <a:t>SMS-OTP Yönlendirme yoluyla yapılan dolandırıcılık girişimleri</a:t>
            </a:r>
          </a:p>
        </p:txBody>
      </p:sp>
      <p:sp>
        <p:nvSpPr>
          <p:cNvPr id="8" name="Oval 7"/>
          <p:cNvSpPr/>
          <p:nvPr/>
        </p:nvSpPr>
        <p:spPr>
          <a:xfrm>
            <a:off x="8572496" y="6357934"/>
            <a:ext cx="571504" cy="50006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  <p:sp>
        <p:nvSpPr>
          <p:cNvPr id="10" name="Oval 9"/>
          <p:cNvSpPr/>
          <p:nvPr/>
        </p:nvSpPr>
        <p:spPr>
          <a:xfrm>
            <a:off x="8290638" y="3428997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innerShdw blurRad="241300" dist="63500" dir="40800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!</a:t>
            </a:r>
            <a:endParaRPr lang="tr-T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142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3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3" grpId="2" build="p"/>
      <p:bldP spid="4" grpId="2" animBg="1"/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10" grpId="0" animBg="1"/>
      <p:bldP spid="1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43625" y="3858419"/>
            <a:ext cx="128587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29438" y="3714750"/>
            <a:ext cx="71437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65405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2400" b="1" dirty="0" smtClean="0">
                <a:solidFill>
                  <a:schemeClr val="bg1"/>
                </a:solidFill>
              </a:rPr>
              <a:t>İşyeri / akrabalık ilişkilerinde rastlanılan dolandırıcılıklar: </a:t>
            </a:r>
            <a:br>
              <a:rPr lang="tr-TR" sz="2400" b="1" dirty="0" smtClean="0">
                <a:solidFill>
                  <a:schemeClr val="bg1"/>
                </a:solidFill>
              </a:rPr>
            </a:br>
            <a:r>
              <a:rPr lang="tr-TR" sz="2400" b="1" dirty="0" smtClean="0">
                <a:solidFill>
                  <a:schemeClr val="bg1"/>
                </a:solidFill>
              </a:rPr>
              <a:t>FİZİKİ ELE GEÇİRME    örnek I</a:t>
            </a:r>
            <a:endParaRPr lang="tr-TR" sz="2400" b="1" dirty="0">
              <a:solidFill>
                <a:schemeClr val="bg1"/>
              </a:solidFill>
            </a:endParaRPr>
          </a:p>
        </p:txBody>
      </p:sp>
      <p:pic>
        <p:nvPicPr>
          <p:cNvPr id="6" name="Picture 5" descr="secr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" y="1357313"/>
            <a:ext cx="2540000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30200" dist="50800" dir="9120000" algn="ctr" rotWithShape="0">
              <a:schemeClr val="tx1">
                <a:lumMod val="85000"/>
                <a:lumOff val="15000"/>
              </a:schemeClr>
            </a:outerShdw>
          </a:effectLst>
          <a:scene3d>
            <a:camera prst="orthographicFront">
              <a:rot lat="21256395" lon="20366262" rev="21541280"/>
            </a:camera>
            <a:lightRig rig="threePt" dir="t"/>
          </a:scene3d>
        </p:spPr>
      </p:pic>
      <p:sp>
        <p:nvSpPr>
          <p:cNvPr id="7" name="Flowchart: Punched Tape 6"/>
          <p:cNvSpPr/>
          <p:nvPr/>
        </p:nvSpPr>
        <p:spPr>
          <a:xfrm rot="18206231">
            <a:off x="7422357" y="3345656"/>
            <a:ext cx="1090612" cy="911225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</a:rPr>
              <a:t>ekstre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236189">
            <a:off x="6594475" y="3098800"/>
            <a:ext cx="752475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15188" y="1285875"/>
            <a:ext cx="1773237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688" y="1493209"/>
            <a:ext cx="1139825" cy="1426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28596" y="4714884"/>
            <a:ext cx="5552161" cy="646331"/>
          </a:xfrm>
          <a:prstGeom prst="rect">
            <a:avLst/>
          </a:prstGeom>
          <a:solidFill>
            <a:srgbClr val="FFC000"/>
          </a:solidFill>
          <a:effectLst>
            <a:outerShdw blurRad="50800" dist="101600" dir="6840000" algn="ctr" rotWithShape="0">
              <a:schemeClr val="bg1">
                <a:lumMod val="85000"/>
              </a:schemeClr>
            </a:outerShdw>
          </a:effectLst>
          <a:scene3d>
            <a:camera prst="isometricOffAxis1Right">
              <a:rot lat="1080000" lon="20039998" rev="0"/>
            </a:camera>
            <a:lightRig rig="threePt" dir="t"/>
          </a:scene3d>
          <a:sp3d z="88900">
            <a:bevelT prst="relaxedInset"/>
            <a:bevelB w="120650"/>
          </a:sp3d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chemeClr val="bg1"/>
                </a:solidFill>
              </a:rPr>
              <a:t>Aynı ortamın paylaşılması ile ele geçirilen bilgiler </a:t>
            </a:r>
            <a:r>
              <a:rPr lang="tr-TR" sz="3600" dirty="0" smtClean="0">
                <a:solidFill>
                  <a:schemeClr val="bg1"/>
                </a:solidFill>
              </a:rPr>
              <a:t>∩</a:t>
            </a:r>
            <a:endParaRPr lang="tr-TR" sz="3600" dirty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572250" y="4786313"/>
            <a:ext cx="2324100" cy="1847850"/>
            <a:chOff x="6572250" y="4786313"/>
            <a:chExt cx="2324100" cy="18478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572250" y="4786313"/>
              <a:ext cx="2324100" cy="1847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7072330" y="5286388"/>
              <a:ext cx="966931" cy="369332"/>
            </a:xfrm>
            <a:prstGeom prst="rect">
              <a:avLst/>
            </a:prstGeom>
            <a:solidFill>
              <a:srgbClr val="FFC000"/>
            </a:solidFill>
            <a:effectLst>
              <a:outerShdw blurRad="50800" dist="101600" dir="6840000" algn="ctr" rotWithShape="0">
                <a:schemeClr val="bg1">
                  <a:lumMod val="85000"/>
                </a:schemeClr>
              </a:outerShdw>
            </a:effectLst>
            <a:scene3d>
              <a:camera prst="isometricOffAxis1Right">
                <a:rot lat="2493497" lon="2752796" rev="442633"/>
              </a:camera>
              <a:lightRig rig="threePt" dir="t"/>
            </a:scene3d>
            <a:sp3d z="107950">
              <a:bevelT prst="relaxedInset"/>
              <a:bevelB w="120650"/>
            </a:sp3d>
          </p:spPr>
          <p:txBody>
            <a:bodyPr wrap="none" rtlCol="0">
              <a:spAutoFit/>
            </a:bodyPr>
            <a:lstStyle/>
            <a:p>
              <a:r>
                <a:rPr lang="tr-TR" dirty="0" smtClean="0">
                  <a:solidFill>
                    <a:schemeClr val="bg1"/>
                  </a:solidFill>
                </a:rPr>
                <a:t>Mağdur</a:t>
              </a:r>
              <a:endParaRPr lang="tr-TR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Oval 13"/>
          <p:cNvSpPr/>
          <p:nvPr/>
        </p:nvSpPr>
        <p:spPr>
          <a:xfrm>
            <a:off x="6572264" y="6000768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innerShdw blurRad="203200" dist="177800" dir="1254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!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500298" y="1142984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innerShdw blurRad="203200" dist="177800" dir="1254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!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4643438" y="2357430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glow rad="165100">
              <a:schemeClr val="accent3">
                <a:satMod val="175000"/>
                <a:alpha val="20000"/>
              </a:schemeClr>
            </a:glow>
            <a:outerShdw blurRad="165100" dist="215900" dir="13500000" algn="b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!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8572496" y="6357934"/>
            <a:ext cx="571504" cy="500066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innerShdw blurRad="203200" dist="177800" dir="1254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!</a:t>
            </a:r>
            <a:endParaRPr lang="tr-T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798 0.01365 -0.01493 0.03122 -0.02604 0.0414 C -0.03351 0.04811 -0.02882 0.04348 -0.03906 0.05713 C -0.04219 0.06129 -0.04653 0.06314 -0.04948 0.0673 C -0.05347 0.07285 -0.0592 0.08071 -0.06493 0.08303 C -0.07344 0.0865 -0.08073 0.09228 -0.08837 0.09852 C -0.09479 0.10384 -0.10364 0.105 -0.11042 0.10893 C -0.12274 0.1161 -0.13368 0.1272 -0.14687 0.13136 C -0.1559 0.14061 -0.16701 0.1457 -0.17795 0.15033 C -0.18611 0.15888 -0.1941 0.1605 -0.20399 0.1642 C -0.21094 0.16998 -0.21684 0.17276 -0.22483 0.17461 C -0.23455 0.17993 -0.2408 0.18201 -0.25069 0.18502 C -0.25885 0.19172 -0.2658 0.19542 -0.27535 0.19704 C -0.28437 0.20329 -0.29323 0.20467 -0.3026 0.21092 C -0.31719 0.22086 -0.31094 0.21832 -0.32083 0.22132 C -0.32726 0.22549 -0.33351 0.22757 -0.34028 0.23011 C -0.34913 0.23335 -0.35555 0.23867 -0.36493 0.24029 C -0.37604 0.24607 -0.38837 0.24931 -0.4 0.25255 C -0.41059 0.25532 -0.4191 0.2611 -0.42986 0.26295 C -0.44323 0.26804 -0.45243 0.2722 -0.46632 0.27498 C -0.46927 0.27567 -0.47239 0.27614 -0.47535 0.27683 C -0.48021 0.27799 -0.48976 0.2803 -0.48976 0.2803 C -0.50295 0.287 -0.51736 0.28955 -0.53125 0.29394 C -0.54427 0.29348 -0.58194 0.29417 -0.6026 0.29047 C -0.62205 0.287 -0.64236 0.28261 -0.66111 0.27498 C -0.66701 0.27267 -0.67118 0.26873 -0.67673 0.26642 C -0.68611 0.2581 -0.68177 0.26133 -0.68976 0.25601 C -0.6967 0.24653 -0.70382 0.23798 -0.7118 0.23011 C -0.71684 0.22017 -0.72257 0.20722 -0.72986 0.20051 C -0.73038 0.19889 -0.73038 0.19681 -0.73125 0.19542 C -0.73229 0.1938 -0.73437 0.1938 -0.73507 0.19195 C -0.73611 0.18941 -0.73559 0.18617 -0.73646 0.1834 C -0.73733 0.18085 -0.73906 0.17877 -0.74028 0.17646 C -0.74201 0.16998 -0.7441 0.16466 -0.74687 0.15911 C -0.74844 0.15033 -0.74983 0.14154 -0.75208 0.13321 C -0.75434 0.11055 -0.75989 0.08858 -0.76233 0.06568 C -0.76285 0.06106 -0.76319 0.05643 -0.76371 0.05181 C -0.76458 0.04441 -0.76632 0.02937 -0.76632 0.02937 C -0.76476 0.00463 -0.76493 0.01434 -0.76493 0 L -0.76371 -0.01226 " pathEditMode="relative" ptsTypes="ffffffffffffffffffffffffffffffffffffffAA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500"/>
                            </p:stCondLst>
                            <p:childTnLst>
                              <p:par>
                                <p:cTn id="4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40518E-7 C -0.00191 -0.0067 -0.00312 -0.02127 -0.00521 -0.0259 C -0.00799 -0.03191 -0.01076 -0.03862 -0.01302 -0.0451 C -0.01996 -0.06522 -0.01406 -0.05828 -0.02205 -0.06568 C -0.02326 -0.07215 -0.02604 -0.07863 -0.02986 -0.08302 C -0.03229 -0.0858 -0.03785 -0.08996 -0.03785 -0.08996 C -0.04358 -0.10268 -0.05503 -0.11818 -0.06632 -0.1228 C -0.07118 -0.12696 -0.07865 -0.13182 -0.08316 -0.13668 C -0.08611 -0.13968 -0.08802 -0.14431 -0.09097 -0.14708 C -0.09236 -0.14824 -0.09358 -0.1494 -0.09496 -0.15055 C -0.09792 -0.15657 -0.10069 -0.1568 -0.10538 -0.16096 C -0.11198 -0.17437 -0.12483 -0.18501 -0.13646 -0.19033 C -0.15035 -0.18756 -0.1467 -0.18779 -0.1533 -0.17484 C -0.15382 -0.15055 -0.15399 -0.12627 -0.15469 -0.10199 C -0.15521 -0.0747 -0.15573 -0.03954 -0.16753 -0.01549 C -0.16962 -0.00578 -0.17378 0.00532 -0.17795 0.01388 C -0.18108 0.02914 -0.18785 0.04441 -0.19479 0.05713 C -0.19687 0.06499 -0.20139 0.07146 -0.20521 0.07794 C -0.21806 0.09991 -0.23472 0.12327 -0.2559 0.12974 C -0.26163 0.13506 -0.26858 0.13784 -0.27535 0.14015 C -0.28299 0.14686 -0.29184 0.14917 -0.3 0.15403 C -0.31198 0.1612 -0.32378 0.16952 -0.33646 0.17461 C -0.34566 0.18293 -0.34132 0.18039 -0.34931 0.1834 C -0.36285 0.19519 -0.38056 0.19288 -0.39479 0.20236 C -0.41771 0.2019 -0.4408 0.2019 -0.46371 0.20074 C -0.47257 0.20028 -0.4809 0.1908 -0.48837 0.18502 C -0.50556 0.17206 -0.51337 0.16189 -0.51944 0.13668 C -0.51996 0.11702 -0.51927 0.09737 -0.52083 0.07794 C -0.52118 0.07262 -0.52726 0.071 -0.52726 0.06406 L -0.52344 0.03816 " pathEditMode="relative" ptsTypes="ffffffffffffffffffffffffffffAA">
                                      <p:cBhvr>
                                        <p:cTn id="4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500"/>
                            </p:stCondLst>
                            <p:childTnLst>
                              <p:par>
                                <p:cTn id="4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000"/>
                            </p:stCondLst>
                            <p:childTnLst>
                              <p:par>
                                <p:cTn id="5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8.6124E-6 C -0.00139 0.0495 -0.00347 0.11888 -0.02465 0.16259 C -0.02761 0.1686 -0.02622 0.17692 -0.02865 0.1834 C -0.03195 0.19173 -0.03715 0.20398 -0.04288 0.2093 C -0.05035 0.22387 -0.06285 0.22757 -0.07413 0.2352 C -0.08038 0.23937 -0.08715 0.24029 -0.09358 0.24376 C -0.09809 0.2463 -0.10313 0.2507 -0.10781 0.25255 C -0.10938 0.25324 -0.12587 0.25602 -0.12604 0.25602 C -0.13646 0.25833 -0.14531 0.26457 -0.1559 0.26643 C -0.17136 0.27336 -0.17483 0.27498 -0.19358 0.27683 C -0.22465 0.27568 -0.24809 0.27336 -0.27795 0.27151 C -0.2882 0.26735 -0.29202 0.25394 -0.29618 0.24214 C -0.29774 0.23752 -0.30139 0.22827 -0.30139 0.22827 C -0.30434 0.21161 -0.30729 0.19473 -0.31042 0.17808 C -0.31302 0.1642 -0.31736 0.15079 -0.31962 0.13668 C -0.32656 0.09205 -0.32934 0.04626 -0.33646 0.00162 C -0.33594 -0.04671 -0.33594 -0.09528 -0.33507 -0.14361 C -0.33472 -0.16327 -0.31459 -0.17553 -0.30399 -0.18524 C -0.29792 -0.19727 -0.30261 -0.21114 -0.30261 -0.22502 " pathEditMode="relative" ptsTypes="ffffffffffffffffffA">
                                      <p:cBhvr>
                                        <p:cTn id="54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3000"/>
                            </p:stCondLst>
                            <p:childTnLst>
                              <p:par>
                                <p:cTn id="5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3500"/>
                            </p:stCondLst>
                            <p:childTnLst>
                              <p:par>
                                <p:cTn id="6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55 0.0851 C -0.00763 0.074 -0.0066 0.06521 -0.00173 0.05573 C -0.00138 0.05388 -0.00104 0.05203 -0.00052 0.05041 C 0.00018 0.0481 0.00138 0.04602 0.00209 0.04347 C 0.00487 0.03237 0.00521 0.0185 0.00608 0.00717 C 0.00555 -0.07123 0.00555 -0.14963 0.00468 -0.22803 C 0.00452 -0.24862 -0.00225 -0.28099 -0.01355 -0.29556 C -0.01841 -0.30851 -0.02517 -0.31892 -0.03159 -0.33025 C -0.03715 -0.33974 -0.03784 -0.34367 -0.046 -0.34922 C -0.05364 -0.36402 -0.06945 -0.37142 -0.08107 -0.37859 C -0.08697 -0.38229 -0.09288 -0.38807 -0.09913 -0.39061 C -0.10296 -0.39825 -0.10886 -0.4001 -0.11355 -0.40634 C -0.12431 -0.42068 -0.14063 -0.4216 -0.15504 -0.42369 C -0.26546 -0.42068 -0.19601 -0.42577 -0.23299 -0.41675 C -0.23941 -0.41143 -0.24254 -0.41004 -0.24983 -0.40796 C -0.25747 -0.40102 -0.26962 -0.40056 -0.27848 -0.3994 C -0.28924 -0.39408 -0.30122 -0.39246 -0.31216 -0.38738 C -0.32066 -0.38345 -0.32935 -0.37975 -0.3382 -0.37697 C -0.3441 -0.37165 -0.3507 -0.37142 -0.35764 -0.37003 C -0.36875 -0.36471 -0.37969 -0.36309 -0.39132 -0.36309 " pathEditMode="relative" rAng="0" ptsTypes="fffffffffffffffffffA">
                                      <p:cBhvr>
                                        <p:cTn id="61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16" y="-255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500"/>
                            </p:stCondLst>
                            <p:childTnLst>
                              <p:par>
                                <p:cTn id="6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18" presetClass="exit" presetSubtype="1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000"/>
                            </p:stCondLst>
                            <p:childTnLst>
                              <p:par>
                                <p:cTn id="9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5.76318E-6 C 0.12518 -0.00069 0.27483 0.00972 0.40504 -0.0067 C 0.49271 -0.00508 0.46302 -0.00878 0.50261 -0.00161 C 0.5132 0.00278 0.50521 5.76318E-6 0.52726 5.76318E-6 " pathEditMode="relative" ptsTypes="fffA">
                                      <p:cBhvr>
                                        <p:cTn id="97" dur="5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261 -0.22502 C -0.29775 -0.23242 -0.29966 -0.23566 -0.29219 -0.24075 C -0.28854 -0.24606 -0.28768 -0.25254 -0.28177 -0.25624 C -0.27066 -0.26364 -0.26007 -0.26295 -0.24879 -0.26873 C -0.23837 -0.27405 -0.23056 -0.28122 -0.22101 -0.28769 C -0.2066 -0.30897 -0.16979 -0.32053 -0.14479 -0.32076 C -0.05382 -0.32123 0.03698 -0.32076 0.12795 -0.32076 " pathEditMode="relative" rAng="0" ptsTypes="ffffffA">
                                      <p:cBhvr>
                                        <p:cTn id="102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00" y="-4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500"/>
                            </p:stCondLst>
                            <p:childTnLst>
                              <p:par>
                                <p:cTn id="10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11" grpId="0" animBg="1"/>
      <p:bldP spid="11" grpId="2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4050"/>
          </a:xfrm>
        </p:spPr>
        <p:txBody>
          <a:bodyPr/>
          <a:lstStyle/>
          <a:p>
            <a:r>
              <a:rPr lang="tr-TR" sz="2400" smtClean="0"/>
              <a:t>Bilinmesi Gerekenler:KART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214282" y="908050"/>
          <a:ext cx="8786905" cy="5093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3468"/>
                <a:gridCol w="4393437"/>
              </a:tblGrid>
              <a:tr h="370840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Atm</a:t>
                      </a:r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İşlem </a:t>
                      </a:r>
                      <a:r>
                        <a:rPr lang="tr-TR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Logları</a:t>
                      </a:r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Bilgiler Kart hamili bankasından temin edilir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Atm</a:t>
                      </a:r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Kamera Kayıtları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Bilgiler işlem yapılan ATM bankasından temin edilir (2 ay saklama süresi)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Ürün Yeni mi</a:t>
                      </a:r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? Yeni ise teslim detayları.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Bilgiler Kart hamili bankasından temin edilir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Kart kopya mı? Kayıp Çalıntı mı?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Bilgiler Kart hamili bankasından temin edilir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Müşteri Kendisi mi kullandırdı?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Bilgiler müşteriden alınabilir - banka konu hakkında görüş verebilir.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Kart Şifresi Nasıl Ele geçirildi?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Şifre talepleri kontrolü yapılmalıdır.</a:t>
                      </a:r>
                      <a:b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Tespit edilen kopyalama merkezleri incelemesi yapılabilir.</a:t>
                      </a:r>
                      <a:b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Sıkıştırma durumlarında, sıkıştırılan ATM görüntüleri istenebilir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Devam Eden işlemler (Havale/EFT...)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Alıcı bankasından temin edilir.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Alıcı Bilgileri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Alıcı bankasından temin edilir.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Şube / Çağrı Merkezi Bağlantısı var mı?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Var sa işlem detayları incelenmeli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6357950" y="142852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innerShdw blurRad="2286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  <p:sp>
        <p:nvSpPr>
          <p:cNvPr id="5" name="Oval 4"/>
          <p:cNvSpPr/>
          <p:nvPr/>
        </p:nvSpPr>
        <p:spPr>
          <a:xfrm>
            <a:off x="8572496" y="6357934"/>
            <a:ext cx="571504" cy="50006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Punched Tape 6"/>
          <p:cNvSpPr/>
          <p:nvPr/>
        </p:nvSpPr>
        <p:spPr>
          <a:xfrm rot="18206231">
            <a:off x="3278188" y="965200"/>
            <a:ext cx="1092200" cy="911225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/>
              <a:t>ekstre</a:t>
            </a:r>
          </a:p>
        </p:txBody>
      </p:sp>
      <p:pic>
        <p:nvPicPr>
          <p:cNvPr id="2056" name="Picture 8" descr="http://t2.gstatic.com/images?q=tbn:ANd9GcSX9TK6Jp2IYtInhMK29URYMsByb6zepDu64DrE4iv8Z2CJA2wUk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13" y="3143250"/>
            <a:ext cx="1285875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36189">
            <a:off x="1093788" y="4384675"/>
            <a:ext cx="752475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5775" y="1795780"/>
            <a:ext cx="8170863" cy="326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4670"/>
            <a:ext cx="9144000" cy="65405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2400" dirty="0" smtClean="0">
                <a:solidFill>
                  <a:schemeClr val="tx2">
                    <a:lumMod val="10000"/>
                  </a:schemeClr>
                </a:solidFill>
              </a:rPr>
              <a:t>İşyeri / akrabalık ilişkilerinde rastlanılan dolandırıcılıklar: Fiziki Ele Geçirme örnek II.</a:t>
            </a:r>
            <a:endParaRPr lang="tr-TR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6" name="Picture 5" descr="secr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50" y="1357313"/>
            <a:ext cx="2540000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29500" y="2571750"/>
            <a:ext cx="1328738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http://1.bp.blogspot.com/_QrutPHy7z30/TLocgPiM1AI/AAAAAAAAAE8/LI4dRQVUNDE/s1600/Phone%252520Ico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3125" y="1571625"/>
            <a:ext cx="85725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 descr="http://1.bp.blogspot.com/_QrutPHy7z30/TLocgPiM1AI/AAAAAAAAAE8/LI4dRQVUNDE/s1600/Phone%252520Ico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15188" y="2143125"/>
            <a:ext cx="85725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Oval Callout 15"/>
          <p:cNvSpPr/>
          <p:nvPr/>
        </p:nvSpPr>
        <p:spPr>
          <a:xfrm rot="17274544">
            <a:off x="5501482" y="1785144"/>
            <a:ext cx="1714500" cy="1500187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dirty="0">
                <a:solidFill>
                  <a:schemeClr val="tx1"/>
                </a:solidFill>
              </a:rPr>
              <a:t>Anne kızlık?</a:t>
            </a:r>
          </a:p>
        </p:txBody>
      </p:sp>
      <p:sp>
        <p:nvSpPr>
          <p:cNvPr id="17" name="Oval Callout 16"/>
          <p:cNvSpPr/>
          <p:nvPr/>
        </p:nvSpPr>
        <p:spPr>
          <a:xfrm rot="19907332">
            <a:off x="6960197" y="978655"/>
            <a:ext cx="2101867" cy="1500187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dirty="0">
                <a:solidFill>
                  <a:schemeClr val="tx1"/>
                </a:solidFill>
              </a:rPr>
              <a:t>Son harcama?</a:t>
            </a:r>
          </a:p>
        </p:txBody>
      </p:sp>
      <p:sp>
        <p:nvSpPr>
          <p:cNvPr id="18" name="Can 17"/>
          <p:cNvSpPr/>
          <p:nvPr/>
        </p:nvSpPr>
        <p:spPr>
          <a:xfrm>
            <a:off x="3643306" y="1785926"/>
            <a:ext cx="2643206" cy="3929090"/>
          </a:xfrm>
          <a:prstGeom prst="can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effectLst>
            <a:innerShdw blurRad="914400" dist="5461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b="1" dirty="0">
                <a:solidFill>
                  <a:schemeClr val="tx2">
                    <a:lumMod val="10000"/>
                  </a:schemeClr>
                </a:solidFill>
              </a:rPr>
              <a:t>Bilgi değişikliği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b="1" dirty="0">
                <a:solidFill>
                  <a:schemeClr val="tx2">
                    <a:lumMod val="10000"/>
                  </a:schemeClr>
                </a:solidFill>
              </a:rPr>
              <a:t>İşlem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b="1" dirty="0">
                <a:solidFill>
                  <a:schemeClr val="tx2">
                    <a:lumMod val="10000"/>
                  </a:schemeClr>
                </a:solidFill>
              </a:rPr>
              <a:t>Kart yönlendirme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b="1" dirty="0">
                <a:solidFill>
                  <a:schemeClr val="tx2">
                    <a:lumMod val="10000"/>
                  </a:schemeClr>
                </a:solidFill>
              </a:rPr>
              <a:t>Ürün talebi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b="1" dirty="0">
                <a:solidFill>
                  <a:schemeClr val="tx2">
                    <a:lumMod val="10000"/>
                  </a:schemeClr>
                </a:solidFill>
              </a:rPr>
              <a:t>Vs.</a:t>
            </a:r>
          </a:p>
        </p:txBody>
      </p:sp>
      <p:sp>
        <p:nvSpPr>
          <p:cNvPr id="14" name="Oval 13"/>
          <p:cNvSpPr/>
          <p:nvPr/>
        </p:nvSpPr>
        <p:spPr>
          <a:xfrm>
            <a:off x="5728688" y="480662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innerShdw blurRad="165100" dist="203200" dir="1752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  <p:sp>
        <p:nvSpPr>
          <p:cNvPr id="15" name="Oval 14"/>
          <p:cNvSpPr/>
          <p:nvPr/>
        </p:nvSpPr>
        <p:spPr>
          <a:xfrm>
            <a:off x="6786578" y="4071942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innerShdw blurRad="165100" dist="203200" dir="1752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  <p:sp>
        <p:nvSpPr>
          <p:cNvPr id="19" name="Oval 18"/>
          <p:cNvSpPr/>
          <p:nvPr/>
        </p:nvSpPr>
        <p:spPr>
          <a:xfrm>
            <a:off x="8572496" y="6357934"/>
            <a:ext cx="571504" cy="500066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innerShdw blurRad="165100" dist="203200" dir="1752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  <p:sp>
        <p:nvSpPr>
          <p:cNvPr id="20" name="Oval 19"/>
          <p:cNvSpPr/>
          <p:nvPr/>
        </p:nvSpPr>
        <p:spPr>
          <a:xfrm>
            <a:off x="214282" y="3143248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innerShdw blurRad="165100" dist="203200" dir="1752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695 -0.0067 -0.00816 -0.01572 -0.01563 -0.02243 C -0.02413 -0.03006 -0.03455 -0.04093 -0.04427 -0.04486 C -0.05417 -0.05388 -0.06493 -0.05666 -0.07674 -0.05874 C -0.10538 -0.071 -0.13594 -0.06498 -0.16372 -0.05365 C -0.17587 -0.03677 -0.16024 -0.05666 -0.17153 -0.04671 C -0.18125 -0.03793 -0.16979 -0.04371 -0.17934 -0.03978 C -0.18264 -0.03307 -0.18733 -0.03029 -0.19097 -0.02405 C -0.19566 -0.01619 -0.19774 -0.00902 -0.20399 -0.00347 C -0.2059 0.00509 -0.21059 0.01503 -0.21441 0.02267 C -0.21597 0.02891 -0.21858 0.03377 -0.22083 0.03978 C -0.22257 0.04972 -0.22413 0.05944 -0.22604 0.06938 C -0.2276 0.07794 -0.23125 0.08603 -0.23125 0.09528 L -0.23125 0.11263 " pathEditMode="relative" ptsTypes="ffffffffffffAA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16281E-7 L 0.00782 -0.17645 L -0.03507 -0.29926 L -0.10521 -0.38575 L -0.18316 -0.4135 L -0.25191 -0.38066 L -0.26232 -0.30781 L -0.25712 -0.21276 " pathEditMode="relative" ptsTypes="AAAAAAAA">
                                      <p:cBhvr>
                                        <p:cTn id="42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81221E-6 L 0.14288 -0.03978 L 0.20903 -0.10384 L 0.25452 -0.24561 L 0.28577 -0.37882 L 0.26875 -0.48104 L 0.20781 -0.57262 L 0.14028 -0.60199 L 0.04149 -0.61078 L -0.01684 -0.59852 L -0.04548 -0.54325 L -0.04167 -0.44635 L -0.0467 -0.39455 " pathEditMode="relative" ptsTypes="AAAAAAAAAAAAA">
                                      <p:cBhvr>
                                        <p:cTn id="4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9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9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3500"/>
                            </p:stCondLst>
                            <p:childTnLst>
                              <p:par>
                                <p:cTn id="8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4000"/>
                            </p:stCondLst>
                            <p:childTnLst>
                              <p:par>
                                <p:cTn id="9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7000"/>
                            </p:stCondLst>
                            <p:childTnLst>
                              <p:par>
                                <p:cTn id="9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6" grpId="0" animBg="1"/>
      <p:bldP spid="16" grpId="1" animBg="1"/>
      <p:bldP spid="17" grpId="0" animBg="1"/>
      <p:bldP spid="17" grpId="1" animBg="1"/>
      <p:bldP spid="14" grpId="0" animBg="1"/>
      <p:bldP spid="14" grpId="1" animBg="1"/>
      <p:bldP spid="15" grpId="0" animBg="1"/>
      <p:bldP spid="15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4050"/>
          </a:xfrm>
        </p:spPr>
        <p:txBody>
          <a:bodyPr/>
          <a:lstStyle/>
          <a:p>
            <a:r>
              <a:rPr lang="tr-TR" sz="2400" smtClean="0"/>
              <a:t>Bilinmesi Gerekenler:ÇAĞRI MERKEZİ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357188" y="1785938"/>
          <a:ext cx="8572560" cy="2690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9123"/>
                <a:gridCol w="4393437"/>
              </a:tblGrid>
              <a:tr h="370840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Çağrı Merkezi Ses Kayıtları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Net tarih saat bilgisi olmadan teknik nedenle kayıtlara erişim zor olabilir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Çağrı Merkezinde müşteri tanımak için uygulanmış yöntem/yetki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Müşteri ihmali/suiistimal ihtimali/yetkisiz/hatalı işlem tespitinde kullanılabilir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Arayan</a:t>
                      </a:r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Numara</a:t>
                      </a:r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arama</a:t>
                      </a:r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gün</a:t>
                      </a:r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ve </a:t>
                      </a:r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saati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Net tarih saat bilgisi olmadan teknik nedenle kayıtlara erişim zor olabilir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İşlem Detayları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Bilgiler bankasından temin edilir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7000892" y="142852"/>
            <a:ext cx="571504" cy="500066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  <p:sp>
        <p:nvSpPr>
          <p:cNvPr id="5" name="Oval 4"/>
          <p:cNvSpPr/>
          <p:nvPr/>
        </p:nvSpPr>
        <p:spPr>
          <a:xfrm>
            <a:off x="8572496" y="6357934"/>
            <a:ext cx="571504" cy="50006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!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ğıt">
  <a:themeElements>
    <a:clrScheme name="Kağıt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Kağıt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ağıt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4483</TotalTime>
  <Words>850</Words>
  <Application>Microsoft Office PowerPoint</Application>
  <PresentationFormat>Ekran Gösterisi (4:3)</PresentationFormat>
  <Paragraphs>284</Paragraphs>
  <Slides>25</Slides>
  <Notes>25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25</vt:i4>
      </vt:variant>
    </vt:vector>
  </HeadingPairs>
  <TitlesOfParts>
    <vt:vector size="26" baseType="lpstr">
      <vt:lpstr>Kağıt</vt:lpstr>
      <vt:lpstr>PowerPoint Sunusu</vt:lpstr>
      <vt:lpstr>PowerPoint Sunusu</vt:lpstr>
      <vt:lpstr>PowerPoint Sunusu</vt:lpstr>
      <vt:lpstr>Nereden Çalınıyor</vt:lpstr>
      <vt:lpstr>PowerPoint Sunusu</vt:lpstr>
      <vt:lpstr>İşyeri / akrabalık ilişkilerinde rastlanılan dolandırıcılıklar:  FİZİKİ ELE GEÇİRME    örnek I</vt:lpstr>
      <vt:lpstr>Bilinmesi Gerekenler:KART</vt:lpstr>
      <vt:lpstr>İşyeri / akrabalık ilişkilerinde rastlanılan dolandırıcılıklar: Fiziki Ele Geçirme örnek II.</vt:lpstr>
      <vt:lpstr>Bilinmesi Gerekenler:ÇAĞRI MERKEZİ</vt:lpstr>
      <vt:lpstr>Sistem Yolu İle Bilgi Çalma</vt:lpstr>
      <vt:lpstr>Bilinmesi Gerekenler:Phishing</vt:lpstr>
      <vt:lpstr>PowerPoint Sunusu</vt:lpstr>
      <vt:lpstr>PowerPoint Sunusu</vt:lpstr>
      <vt:lpstr>Bilinmesi Gerekenler:SIM KART DEĞİŞİKLİĞİ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Önlem?</vt:lpstr>
      <vt:lpstr>PowerPoint Sunusu</vt:lpstr>
    </vt:vector>
  </TitlesOfParts>
  <Company>KFS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U005496</dc:creator>
  <cp:lastModifiedBy>levo</cp:lastModifiedBy>
  <cp:revision>330</cp:revision>
  <cp:lastPrinted>2011-10-20T08:56:02Z</cp:lastPrinted>
  <dcterms:created xsi:type="dcterms:W3CDTF">2011-07-07T12:40:07Z</dcterms:created>
  <dcterms:modified xsi:type="dcterms:W3CDTF">2011-11-17T09:09:29Z</dcterms:modified>
</cp:coreProperties>
</file>